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 id="263" r:id="rId9"/>
    <p:sldId id="264" r:id="rId10"/>
    <p:sldId id="265" r:id="rId11"/>
    <p:sldId id="266" r:id="rId12"/>
    <p:sldId id="267" r:id="rId13"/>
    <p:sldId id="268" r:id="rId14"/>
    <p:sldId id="269" r:id="rId15"/>
    <p:sldId id="282" r:id="rId16"/>
    <p:sldId id="270" r:id="rId17"/>
    <p:sldId id="271" r:id="rId18"/>
    <p:sldId id="272" r:id="rId19"/>
    <p:sldId id="273" r:id="rId20"/>
    <p:sldId id="274" r:id="rId21"/>
    <p:sldId id="275" r:id="rId22"/>
    <p:sldId id="276" r:id="rId23"/>
    <p:sldId id="277" r:id="rId24"/>
    <p:sldId id="278" r:id="rId25"/>
    <p:sldId id="281" r:id="rId26"/>
    <p:sldId id="279"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42701-D251-7EC8-F21D-36CD61249F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950FE4B-2064-BBC4-2F2C-4948D6E976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D5CA4A9-0220-FD48-98FF-6BCB3E863E6C}"/>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5" name="Footer Placeholder 4">
            <a:extLst>
              <a:ext uri="{FF2B5EF4-FFF2-40B4-BE49-F238E27FC236}">
                <a16:creationId xmlns:a16="http://schemas.microsoft.com/office/drawing/2014/main" id="{84F95ACD-65EE-D660-A28C-165BEFE019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8B876A7-A461-1980-179B-1DFD294B1E42}"/>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2507685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DD4FB-D1EC-1CD5-2376-EFCB4E51E6D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96A47E7-4F7B-C3FD-C9C2-A79B821955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BD43A9-14C1-D580-9F11-0C584DEEB36F}"/>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5" name="Footer Placeholder 4">
            <a:extLst>
              <a:ext uri="{FF2B5EF4-FFF2-40B4-BE49-F238E27FC236}">
                <a16:creationId xmlns:a16="http://schemas.microsoft.com/office/drawing/2014/main" id="{3D6FF71D-D39F-160F-A9BD-B1443C45093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CFD3287-3271-642B-2D6A-792C0CF0F383}"/>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3485844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A2C036-D0E2-A444-50A1-97E2AF19B1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A56CE3D-76C9-0DB6-39E1-9CEF71AF10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8F81E0B-3E3C-36E9-3044-162B66DC79C0}"/>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5" name="Footer Placeholder 4">
            <a:extLst>
              <a:ext uri="{FF2B5EF4-FFF2-40B4-BE49-F238E27FC236}">
                <a16:creationId xmlns:a16="http://schemas.microsoft.com/office/drawing/2014/main" id="{75F27B97-D7C0-4515-D5D0-050C4DB3E31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E1DCFC8-A6CB-3065-C7F7-77444F9A8CED}"/>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2058106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CE994-B293-4A8F-6F6E-39873AE6FBD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0EF8F84-4DE3-BA38-CE00-3BB5C9933B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526810D-42E6-3BD5-5908-8605DE9BBBC1}"/>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5" name="Footer Placeholder 4">
            <a:extLst>
              <a:ext uri="{FF2B5EF4-FFF2-40B4-BE49-F238E27FC236}">
                <a16:creationId xmlns:a16="http://schemas.microsoft.com/office/drawing/2014/main" id="{C77B1416-A6F7-1CA7-B75A-82890A777C9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5F06576-7EE5-F427-B02F-7579E2E7A395}"/>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104958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EC60B-092D-0731-9305-71D2157BF4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7E4AF1C-BE28-A2AC-D4FA-EAA9E031AE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918B2B-56D1-29EC-13B8-9BE77242C08E}"/>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5" name="Footer Placeholder 4">
            <a:extLst>
              <a:ext uri="{FF2B5EF4-FFF2-40B4-BE49-F238E27FC236}">
                <a16:creationId xmlns:a16="http://schemas.microsoft.com/office/drawing/2014/main" id="{ABF77A22-EBCA-1704-12E5-2B5CA7CC07C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E096BDD-C830-F1FB-D943-7A8B3AED6D9A}"/>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2395395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F303A-65C2-1FC8-182D-52ACE2A221C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7C529A2-CE10-D7D4-57D7-7E39DD87E5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BF5589A-B304-04FE-BBFF-BD930DD168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BA00E61-B0F8-091F-E852-C6A5120A7985}"/>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6" name="Footer Placeholder 5">
            <a:extLst>
              <a:ext uri="{FF2B5EF4-FFF2-40B4-BE49-F238E27FC236}">
                <a16:creationId xmlns:a16="http://schemas.microsoft.com/office/drawing/2014/main" id="{6593F6FA-0E46-40A4-8FD3-B0CB52EDF56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A047A21-F0ED-109C-8C22-DB970237608A}"/>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3014150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BE1A0-D337-229D-28A1-0DD59B839EC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F59CF30-A1B1-3D1C-9D84-3A8F485BD0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01A80B-D573-7891-267C-A02FEBCAF7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DA0FD3F-8D43-D22D-B50C-67CB7018B0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53441C-B66B-98D2-2863-B52C9ECFBB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C7F5285-F98A-D7D2-D283-56ADC9984D4B}"/>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8" name="Footer Placeholder 7">
            <a:extLst>
              <a:ext uri="{FF2B5EF4-FFF2-40B4-BE49-F238E27FC236}">
                <a16:creationId xmlns:a16="http://schemas.microsoft.com/office/drawing/2014/main" id="{A2E25049-126E-92BA-2358-872C254E1DB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B079B83-FFE0-C570-2022-A790FB09D843}"/>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415390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F72CC-45AB-8770-4885-26B584715BA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F1B5EF9-F852-8CA5-1B83-6E3A19DED4C5}"/>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4" name="Footer Placeholder 3">
            <a:extLst>
              <a:ext uri="{FF2B5EF4-FFF2-40B4-BE49-F238E27FC236}">
                <a16:creationId xmlns:a16="http://schemas.microsoft.com/office/drawing/2014/main" id="{C97536FA-32B1-340A-18CA-736BEF1E7A9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5E95FE7-C448-0EC4-0F35-1EC7B1A3EAA6}"/>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78886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357FD8-3C75-6BE6-0058-26F37A65E607}"/>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3" name="Footer Placeholder 2">
            <a:extLst>
              <a:ext uri="{FF2B5EF4-FFF2-40B4-BE49-F238E27FC236}">
                <a16:creationId xmlns:a16="http://schemas.microsoft.com/office/drawing/2014/main" id="{1341102A-FE9F-5342-4DEB-F33D9868F0F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E056125-783B-1E3C-2532-1E087E7FCE22}"/>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3139976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36316-F8F4-1EF0-1369-B848958CDF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6FEA0E-1EC3-D1A5-CE93-26FA9952CB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EF64892-90F0-3367-97B5-4B99A19628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FB1B43-AA84-C2B8-DFA8-C98884216FA7}"/>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6" name="Footer Placeholder 5">
            <a:extLst>
              <a:ext uri="{FF2B5EF4-FFF2-40B4-BE49-F238E27FC236}">
                <a16:creationId xmlns:a16="http://schemas.microsoft.com/office/drawing/2014/main" id="{93FCF701-6409-2C55-9EE8-2A268A08757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66B16B1-3037-67E6-345A-A557F023302A}"/>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3632084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A261B-FC55-AB4D-5055-67EE69E26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B1807F4-E960-1902-F864-3A26FB8B80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05127FB-4615-7439-24E7-F955083311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695CFE-DC99-D262-FC3F-55F656D1CBB3}"/>
              </a:ext>
            </a:extLst>
          </p:cNvPr>
          <p:cNvSpPr>
            <a:spLocks noGrp="1"/>
          </p:cNvSpPr>
          <p:nvPr>
            <p:ph type="dt" sz="half" idx="10"/>
          </p:nvPr>
        </p:nvSpPr>
        <p:spPr/>
        <p:txBody>
          <a:bodyPr/>
          <a:lstStyle/>
          <a:p>
            <a:fld id="{903507C2-0D21-473B-B2A9-0F7D37AFE35A}" type="datetimeFigureOut">
              <a:rPr lang="en-IN" smtClean="0"/>
              <a:t>25-11-2022</a:t>
            </a:fld>
            <a:endParaRPr lang="en-IN"/>
          </a:p>
        </p:txBody>
      </p:sp>
      <p:sp>
        <p:nvSpPr>
          <p:cNvPr id="6" name="Footer Placeholder 5">
            <a:extLst>
              <a:ext uri="{FF2B5EF4-FFF2-40B4-BE49-F238E27FC236}">
                <a16:creationId xmlns:a16="http://schemas.microsoft.com/office/drawing/2014/main" id="{C2CD75BA-DBAE-88DA-79EC-9F7C39BF6F0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24AEEA4-CD1B-DFC1-6157-CE090C8E3E47}"/>
              </a:ext>
            </a:extLst>
          </p:cNvPr>
          <p:cNvSpPr>
            <a:spLocks noGrp="1"/>
          </p:cNvSpPr>
          <p:nvPr>
            <p:ph type="sldNum" sz="quarter" idx="12"/>
          </p:nvPr>
        </p:nvSpPr>
        <p:spPr/>
        <p:txBody>
          <a:bodyPr/>
          <a:lstStyle/>
          <a:p>
            <a:fld id="{6C2DE71A-8CF3-4820-8707-544F8D01494D}" type="slidenum">
              <a:rPr lang="en-IN" smtClean="0"/>
              <a:t>‹#›</a:t>
            </a:fld>
            <a:endParaRPr lang="en-IN"/>
          </a:p>
        </p:txBody>
      </p:sp>
    </p:spTree>
    <p:extLst>
      <p:ext uri="{BB962C8B-B14F-4D97-AF65-F5344CB8AC3E}">
        <p14:creationId xmlns:p14="http://schemas.microsoft.com/office/powerpoint/2010/main" val="373953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57D92B-4B43-5F14-511C-88957A1285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E1F7BDD-ECE9-98AA-5809-A1F739DD2C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B619BD5-EEE9-D762-591E-2495C23E58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507C2-0D21-473B-B2A9-0F7D37AFE35A}" type="datetimeFigureOut">
              <a:rPr lang="en-IN" smtClean="0"/>
              <a:t>25-11-2022</a:t>
            </a:fld>
            <a:endParaRPr lang="en-IN"/>
          </a:p>
        </p:txBody>
      </p:sp>
      <p:sp>
        <p:nvSpPr>
          <p:cNvPr id="5" name="Footer Placeholder 4">
            <a:extLst>
              <a:ext uri="{FF2B5EF4-FFF2-40B4-BE49-F238E27FC236}">
                <a16:creationId xmlns:a16="http://schemas.microsoft.com/office/drawing/2014/main" id="{94C14062-A43D-09B5-6D82-B193348271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3CDC209A-9A10-F3B8-4971-3243DB8037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2DE71A-8CF3-4820-8707-544F8D01494D}" type="slidenum">
              <a:rPr lang="en-IN" smtClean="0"/>
              <a:t>‹#›</a:t>
            </a:fld>
            <a:endParaRPr lang="en-IN"/>
          </a:p>
        </p:txBody>
      </p:sp>
    </p:spTree>
    <p:extLst>
      <p:ext uri="{BB962C8B-B14F-4D97-AF65-F5344CB8AC3E}">
        <p14:creationId xmlns:p14="http://schemas.microsoft.com/office/powerpoint/2010/main" val="1301988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60605-43C3-EA14-644C-7AF4B0F95E3F}"/>
              </a:ext>
            </a:extLst>
          </p:cNvPr>
          <p:cNvSpPr>
            <a:spLocks noGrp="1"/>
          </p:cNvSpPr>
          <p:nvPr>
            <p:ph type="ctrTitle"/>
          </p:nvPr>
        </p:nvSpPr>
        <p:spPr>
          <a:xfrm>
            <a:off x="1524000" y="2313991"/>
            <a:ext cx="9144000" cy="1195971"/>
          </a:xfrm>
          <a:solidFill>
            <a:srgbClr val="FFFF00"/>
          </a:solidFill>
        </p:spPr>
        <p:txBody>
          <a:bodyPr>
            <a:normAutofit/>
          </a:bodyPr>
          <a:lstStyle/>
          <a:p>
            <a:r>
              <a:rPr lang="en-US" sz="3200" dirty="0">
                <a:latin typeface="Arial" panose="020B0604020202020204" pitchFamily="34" charset="0"/>
                <a:cs typeface="Arial" panose="020B0604020202020204" pitchFamily="34" charset="0"/>
              </a:rPr>
              <a:t>Clinical and genetic analyses of Chinese</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patients with </a:t>
            </a:r>
            <a:r>
              <a:rPr lang="en-US" sz="3200" dirty="0" err="1">
                <a:latin typeface="Arial" panose="020B0604020202020204" pitchFamily="34" charset="0"/>
                <a:cs typeface="Arial" panose="020B0604020202020204" pitchFamily="34" charset="0"/>
              </a:rPr>
              <a:t>Gitelman</a:t>
            </a:r>
            <a:r>
              <a:rPr lang="en-US" sz="3200" dirty="0">
                <a:latin typeface="Arial" panose="020B0604020202020204" pitchFamily="34" charset="0"/>
                <a:cs typeface="Arial" panose="020B0604020202020204" pitchFamily="34" charset="0"/>
              </a:rPr>
              <a:t> syndrome</a:t>
            </a:r>
            <a:endParaRPr lang="en-IN" sz="32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A42F1B-CB1F-CDA8-43AF-96A217C42CE3}"/>
              </a:ext>
            </a:extLst>
          </p:cNvPr>
          <p:cNvSpPr>
            <a:spLocks noGrp="1"/>
          </p:cNvSpPr>
          <p:nvPr>
            <p:ph type="subTitle" idx="1"/>
          </p:nvPr>
        </p:nvSpPr>
        <p:spPr>
          <a:xfrm>
            <a:off x="6568751" y="4339157"/>
            <a:ext cx="4516016" cy="1604444"/>
          </a:xfrm>
          <a:solidFill>
            <a:srgbClr val="FFFF00"/>
          </a:solidFill>
        </p:spPr>
        <p:txBody>
          <a:bodyPr>
            <a:normAutofit/>
          </a:bodyPr>
          <a:lstStyle/>
          <a:p>
            <a:r>
              <a:rPr lang="en-IN" dirty="0">
                <a:latin typeface="Arial" panose="020B0604020202020204" pitchFamily="34" charset="0"/>
                <a:cs typeface="Arial" panose="020B0604020202020204" pitchFamily="34" charset="0"/>
              </a:rPr>
              <a:t>M. Miao, C.Q. Zhao, X.L. Wang, and Z.Y. Shan</a:t>
            </a:r>
          </a:p>
          <a:p>
            <a:r>
              <a:rPr lang="en-US" dirty="0">
                <a:latin typeface="Arial" panose="020B0604020202020204" pitchFamily="34" charset="0"/>
                <a:cs typeface="Arial" panose="020B0604020202020204" pitchFamily="34" charset="0"/>
              </a:rPr>
              <a:t>Genetics and Molecular Research 15 (2): gmr.15027859</a:t>
            </a:r>
            <a:endParaRPr lang="en-IN"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581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EB3A-982E-3A12-D6C0-4C3BD2FE5DC7}"/>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In silico functional prediction of mutations</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3F3D706-2A70-B003-F7B2-7C8B3AAC1131}"/>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Functional prediction of mutations was performed using the online protein prediction software package PolyPhen-2 (http://genetics.bwh.harvard.edu/pph2/) and PROVEAN/SIFT (http://provean.jcvi.org/).</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7917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AC603-1080-C8D2-3B82-9742AFBED6AD}"/>
              </a:ext>
            </a:extLst>
          </p:cNvPr>
          <p:cNvSpPr>
            <a:spLocks noGrp="1"/>
          </p:cNvSpPr>
          <p:nvPr>
            <p:ph type="title"/>
          </p:nvPr>
        </p:nvSpPr>
        <p:spPr>
          <a:xfrm>
            <a:off x="166396" y="102637"/>
            <a:ext cx="10515600" cy="1325563"/>
          </a:xfrm>
          <a:solidFill>
            <a:srgbClr val="FFFF00"/>
          </a:solidFill>
        </p:spPr>
        <p:txBody>
          <a:bodyPr>
            <a:normAutofit/>
          </a:bodyPr>
          <a:lstStyle/>
          <a:p>
            <a:r>
              <a:rPr lang="en-IN" sz="3200" dirty="0">
                <a:latin typeface="Arial" panose="020B0604020202020204" pitchFamily="34" charset="0"/>
                <a:cs typeface="Arial" panose="020B0604020202020204" pitchFamily="34" charset="0"/>
              </a:rPr>
              <a:t>Results </a:t>
            </a:r>
          </a:p>
        </p:txBody>
      </p:sp>
      <p:pic>
        <p:nvPicPr>
          <p:cNvPr id="5" name="Content Placeholder 4">
            <a:extLst>
              <a:ext uri="{FF2B5EF4-FFF2-40B4-BE49-F238E27FC236}">
                <a16:creationId xmlns:a16="http://schemas.microsoft.com/office/drawing/2014/main" id="{EC2EA323-6825-8597-E6A0-C2C34CE4F4A0}"/>
              </a:ext>
            </a:extLst>
          </p:cNvPr>
          <p:cNvPicPr>
            <a:picLocks noGrp="1" noChangeAspect="1"/>
          </p:cNvPicPr>
          <p:nvPr>
            <p:ph idx="1"/>
          </p:nvPr>
        </p:nvPicPr>
        <p:blipFill>
          <a:blip r:embed="rId2"/>
          <a:stretch>
            <a:fillRect/>
          </a:stretch>
        </p:blipFill>
        <p:spPr>
          <a:xfrm rot="5400000">
            <a:off x="3317342" y="-1823827"/>
            <a:ext cx="5327161" cy="11831219"/>
          </a:xfrm>
        </p:spPr>
      </p:pic>
    </p:spTree>
    <p:extLst>
      <p:ext uri="{BB962C8B-B14F-4D97-AF65-F5344CB8AC3E}">
        <p14:creationId xmlns:p14="http://schemas.microsoft.com/office/powerpoint/2010/main" val="206488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07F057B-95B7-289E-E2F3-3AF8879F5D17}"/>
              </a:ext>
            </a:extLst>
          </p:cNvPr>
          <p:cNvPicPr>
            <a:picLocks noChangeAspect="1"/>
          </p:cNvPicPr>
          <p:nvPr/>
        </p:nvPicPr>
        <p:blipFill>
          <a:blip r:embed="rId2"/>
          <a:stretch>
            <a:fillRect/>
          </a:stretch>
        </p:blipFill>
        <p:spPr>
          <a:xfrm>
            <a:off x="438539" y="671804"/>
            <a:ext cx="11346023" cy="5812972"/>
          </a:xfrm>
          <a:prstGeom prst="rect">
            <a:avLst/>
          </a:prstGeom>
        </p:spPr>
      </p:pic>
    </p:spTree>
    <p:extLst>
      <p:ext uri="{BB962C8B-B14F-4D97-AF65-F5344CB8AC3E}">
        <p14:creationId xmlns:p14="http://schemas.microsoft.com/office/powerpoint/2010/main" val="2925092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3741E9D-B0AB-0904-21E9-CDF15BF0A346}"/>
              </a:ext>
            </a:extLst>
          </p:cNvPr>
          <p:cNvPicPr>
            <a:picLocks noGrp="1" noChangeAspect="1"/>
          </p:cNvPicPr>
          <p:nvPr>
            <p:ph idx="1"/>
          </p:nvPr>
        </p:nvPicPr>
        <p:blipFill>
          <a:blip r:embed="rId2"/>
          <a:stretch>
            <a:fillRect/>
          </a:stretch>
        </p:blipFill>
        <p:spPr>
          <a:xfrm>
            <a:off x="416160" y="401216"/>
            <a:ext cx="11275097" cy="6335486"/>
          </a:xfrm>
        </p:spPr>
      </p:pic>
    </p:spTree>
    <p:extLst>
      <p:ext uri="{BB962C8B-B14F-4D97-AF65-F5344CB8AC3E}">
        <p14:creationId xmlns:p14="http://schemas.microsoft.com/office/powerpoint/2010/main" val="541022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6289F5-6BA8-DE04-A4B7-0B8941FB8F7A}"/>
              </a:ext>
            </a:extLst>
          </p:cNvPr>
          <p:cNvPicPr>
            <a:picLocks noChangeAspect="1"/>
          </p:cNvPicPr>
          <p:nvPr/>
        </p:nvPicPr>
        <p:blipFill>
          <a:blip r:embed="rId2"/>
          <a:stretch>
            <a:fillRect/>
          </a:stretch>
        </p:blipFill>
        <p:spPr>
          <a:xfrm>
            <a:off x="1101012" y="970384"/>
            <a:ext cx="10730204" cy="5001208"/>
          </a:xfrm>
          <a:prstGeom prst="rect">
            <a:avLst/>
          </a:prstGeom>
        </p:spPr>
      </p:pic>
    </p:spTree>
    <p:extLst>
      <p:ext uri="{BB962C8B-B14F-4D97-AF65-F5344CB8AC3E}">
        <p14:creationId xmlns:p14="http://schemas.microsoft.com/office/powerpoint/2010/main" val="3053260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47074-BDCB-DE29-0BD5-CB8C01DF916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D9169CA-9524-143A-9230-1336DACD3956}"/>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None of the ten patients carried </a:t>
            </a:r>
            <a:r>
              <a:rPr lang="en-US">
                <a:latin typeface="Arial" panose="020B0604020202020204" pitchFamily="34" charset="0"/>
                <a:cs typeface="Arial" panose="020B0604020202020204" pitchFamily="34" charset="0"/>
              </a:rPr>
              <a:t>mutation in CLCNKB </a:t>
            </a:r>
            <a:r>
              <a:rPr lang="en-US" dirty="0">
                <a:latin typeface="Arial" panose="020B0604020202020204" pitchFamily="34" charset="0"/>
                <a:cs typeface="Arial" panose="020B0604020202020204" pitchFamily="34" charset="0"/>
              </a:rPr>
              <a:t>gene.</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6730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9D9FE-1581-B9E3-5813-3FD4B9A0612E}"/>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Discussion </a:t>
            </a:r>
          </a:p>
        </p:txBody>
      </p:sp>
      <p:sp>
        <p:nvSpPr>
          <p:cNvPr id="3" name="Content Placeholder 2">
            <a:extLst>
              <a:ext uri="{FF2B5EF4-FFF2-40B4-BE49-F238E27FC236}">
                <a16:creationId xmlns:a16="http://schemas.microsoft.com/office/drawing/2014/main" id="{2D45B3EB-E35E-D703-3CBC-B189375A776A}"/>
              </a:ext>
            </a:extLst>
          </p:cNvPr>
          <p:cNvSpPr>
            <a:spLocks noGrp="1"/>
          </p:cNvSpPr>
          <p:nvPr>
            <p:ph idx="1"/>
          </p:nvPr>
        </p:nvSpPr>
        <p:spPr>
          <a:xfrm>
            <a:off x="699796" y="1690688"/>
            <a:ext cx="10654004" cy="5018021"/>
          </a:xfrm>
        </p:spPr>
        <p:txBody>
          <a:bodyPr>
            <a:normAutofit/>
          </a:bodyPr>
          <a:lstStyle/>
          <a:p>
            <a:pPr>
              <a:lnSpc>
                <a:spcPct val="150000"/>
              </a:lnSpc>
            </a:pPr>
            <a:r>
              <a:rPr lang="en-US" dirty="0">
                <a:latin typeface="Arial" panose="020B0604020202020204" pitchFamily="34" charset="0"/>
                <a:cs typeface="Arial" panose="020B0604020202020204" pitchFamily="34" charset="0"/>
              </a:rPr>
              <a:t>In 1966, </a:t>
            </a:r>
            <a:r>
              <a:rPr lang="en-US" dirty="0" err="1">
                <a:latin typeface="Arial" panose="020B0604020202020204" pitchFamily="34" charset="0"/>
                <a:cs typeface="Arial" panose="020B0604020202020204" pitchFamily="34" charset="0"/>
              </a:rPr>
              <a:t>Gitelman</a:t>
            </a:r>
            <a:r>
              <a:rPr lang="en-US" dirty="0">
                <a:latin typeface="Arial" panose="020B0604020202020204" pitchFamily="34" charset="0"/>
                <a:cs typeface="Arial" panose="020B0604020202020204" pitchFamily="34" charset="0"/>
              </a:rPr>
              <a:t> and coworkers first reported three female patients, aged 22-47 years, with clinical manifestations similar to those of Bartter syndrome as well as hypomagnesemia and low urinary calcium</a:t>
            </a:r>
          </a:p>
          <a:p>
            <a:pPr>
              <a:lnSpc>
                <a:spcPct val="150000"/>
              </a:lnSpc>
            </a:pPr>
            <a:r>
              <a:rPr lang="en-US" dirty="0">
                <a:latin typeface="Arial" panose="020B0604020202020204" pitchFamily="34" charset="0"/>
                <a:cs typeface="Arial" panose="020B0604020202020204" pitchFamily="34" charset="0"/>
              </a:rPr>
              <a:t>The development of GS is attributable to mutations in the  SLC12A3 gene located on the long arm of chromosome 16</a:t>
            </a:r>
          </a:p>
          <a:p>
            <a:pPr marL="0" indent="0">
              <a:lnSpc>
                <a:spcPct val="150000"/>
              </a:lnSpc>
              <a:buNone/>
            </a:pP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5873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C2E61-B52E-B5DE-203D-6F67815D806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692F75C-D6B5-03F1-CE8A-62CE675226F0}"/>
              </a:ext>
            </a:extLst>
          </p:cNvPr>
          <p:cNvSpPr>
            <a:spLocks noGrp="1"/>
          </p:cNvSpPr>
          <p:nvPr>
            <p:ph idx="1"/>
          </p:nvPr>
        </p:nvSpPr>
        <p:spPr/>
        <p:txBody>
          <a:bodyPr>
            <a:normAutofit lnSpcReduction="10000"/>
          </a:bodyPr>
          <a:lstStyle/>
          <a:p>
            <a:pPr>
              <a:lnSpc>
                <a:spcPct val="150000"/>
              </a:lnSpc>
            </a:pPr>
            <a:r>
              <a:rPr lang="en-US" dirty="0">
                <a:latin typeface="Arial" panose="020B0604020202020204" pitchFamily="34" charset="0"/>
                <a:cs typeface="Arial" panose="020B0604020202020204" pitchFamily="34" charset="0"/>
              </a:rPr>
              <a:t>To date, more than 140 SLC12A3 mutations have been reported in the Human Gene Mutation Database including missense mutations, splice site mutations, nonsense mutations, and frameshift mutations, the majority being missense mutations</a:t>
            </a:r>
          </a:p>
          <a:p>
            <a:pPr>
              <a:lnSpc>
                <a:spcPct val="150000"/>
              </a:lnSpc>
            </a:pPr>
            <a:r>
              <a:rPr lang="en-US" dirty="0">
                <a:latin typeface="Arial" panose="020B0604020202020204" pitchFamily="34" charset="0"/>
                <a:cs typeface="Arial" panose="020B0604020202020204" pitchFamily="34" charset="0"/>
              </a:rPr>
              <a:t>Compound heterozygous mutations have been reported in more studies than homozygous mutations.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5548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362EC-46CF-1BD5-2126-3BA34045F19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7063F66-1884-BEBF-FC00-C6BB2DA47CB8}"/>
              </a:ext>
            </a:extLst>
          </p:cNvPr>
          <p:cNvSpPr>
            <a:spLocks noGrp="1"/>
          </p:cNvSpPr>
          <p:nvPr>
            <p:ph idx="1"/>
          </p:nvPr>
        </p:nvSpPr>
        <p:spPr>
          <a:xfrm>
            <a:off x="838200" y="1825625"/>
            <a:ext cx="10515600" cy="4771118"/>
          </a:xfrm>
        </p:spPr>
        <p:txBody>
          <a:bodyPr>
            <a:normAutofit/>
          </a:bodyPr>
          <a:lstStyle/>
          <a:p>
            <a:pPr>
              <a:lnSpc>
                <a:spcPct val="150000"/>
              </a:lnSpc>
            </a:pPr>
            <a:r>
              <a:rPr lang="en-US" dirty="0">
                <a:latin typeface="Arial" panose="020B0604020202020204" pitchFamily="34" charset="0"/>
                <a:cs typeface="Arial" panose="020B0604020202020204" pitchFamily="34" charset="0"/>
              </a:rPr>
              <a:t>Genetic testing of a group of patients clinically diagnosed with GS shows that T60M may be the most common mutation in the Chinese population.</a:t>
            </a:r>
          </a:p>
          <a:p>
            <a:pPr>
              <a:lnSpc>
                <a:spcPct val="150000"/>
              </a:lnSpc>
            </a:pPr>
            <a:r>
              <a:rPr lang="en-US" dirty="0">
                <a:latin typeface="Arial" panose="020B0604020202020204" pitchFamily="34" charset="0"/>
                <a:cs typeface="Arial" panose="020B0604020202020204" pitchFamily="34" charset="0"/>
              </a:rPr>
              <a:t>Since Batter syndrome and </a:t>
            </a:r>
            <a:r>
              <a:rPr lang="en-US" dirty="0" err="1">
                <a:latin typeface="Arial" panose="020B0604020202020204" pitchFamily="34" charset="0"/>
                <a:cs typeface="Arial" panose="020B0604020202020204" pitchFamily="34" charset="0"/>
              </a:rPr>
              <a:t>Gitelman</a:t>
            </a:r>
            <a:r>
              <a:rPr lang="en-US" dirty="0">
                <a:latin typeface="Arial" panose="020B0604020202020204" pitchFamily="34" charset="0"/>
                <a:cs typeface="Arial" panose="020B0604020202020204" pitchFamily="34" charset="0"/>
              </a:rPr>
              <a:t> syndrome have somewhat overlapping phenotypes, they further screened the patients for mutations in the target genes, SLC12A3 and CLCNKB, to ascertain the genetic basis of GS in these patients.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5298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F40B0-DFAC-338E-8CDC-E684DDB90B0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36597D0-3FDA-AB5B-AB80-4BC1D882B8B9}"/>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6 patients carried SLC12A3 mutations.</a:t>
            </a:r>
          </a:p>
          <a:p>
            <a:pPr>
              <a:lnSpc>
                <a:spcPct val="150000"/>
              </a:lnSpc>
            </a:pPr>
            <a:r>
              <a:rPr lang="en-US" dirty="0">
                <a:latin typeface="Arial" panose="020B0604020202020204" pitchFamily="34" charset="0"/>
                <a:cs typeface="Arial" panose="020B0604020202020204" pitchFamily="34" charset="0"/>
              </a:rPr>
              <a:t> Patient #2 carried the homozygous T60M mutation, which has been reported to be a common mutation in Chinese and Japanese patients with GS</a:t>
            </a:r>
          </a:p>
          <a:p>
            <a:pPr>
              <a:lnSpc>
                <a:spcPct val="150000"/>
              </a:lnSpc>
            </a:pPr>
            <a:r>
              <a:rPr lang="en-US" dirty="0">
                <a:latin typeface="Arial" panose="020B0604020202020204" pitchFamily="34" charset="0"/>
                <a:cs typeface="Arial" panose="020B0604020202020204" pitchFamily="34" charset="0"/>
              </a:rPr>
              <a:t>Patient #1 carried the heterozygous L858H mutation, which has been reported exclusively in Japanese patients with GS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9031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65D25-2F0C-16DF-E88D-8DAF77F9E215}"/>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Introduction </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E5D004D-F9C3-6E92-18A7-B390A1304547}"/>
              </a:ext>
            </a:extLst>
          </p:cNvPr>
          <p:cNvSpPr>
            <a:spLocks noGrp="1"/>
          </p:cNvSpPr>
          <p:nvPr>
            <p:ph idx="1"/>
          </p:nvPr>
        </p:nvSpPr>
        <p:spPr>
          <a:xfrm>
            <a:off x="838200" y="1825624"/>
            <a:ext cx="10515600" cy="4789779"/>
          </a:xfrm>
        </p:spPr>
        <p:txBody>
          <a:bodyPr>
            <a:normAutofit fontScale="92500" lnSpcReduction="10000"/>
          </a:bodyPr>
          <a:lstStyle/>
          <a:p>
            <a:pPr>
              <a:lnSpc>
                <a:spcPct val="150000"/>
              </a:lnSpc>
            </a:pPr>
            <a:r>
              <a:rPr lang="en-IN" dirty="0" err="1">
                <a:latin typeface="Arial" panose="020B0604020202020204" pitchFamily="34" charset="0"/>
                <a:cs typeface="Arial" panose="020B0604020202020204" pitchFamily="34" charset="0"/>
              </a:rPr>
              <a:t>Gitelman</a:t>
            </a:r>
            <a:r>
              <a:rPr lang="en-IN" dirty="0">
                <a:latin typeface="Arial" panose="020B0604020202020204" pitchFamily="34" charset="0"/>
                <a:cs typeface="Arial" panose="020B0604020202020204" pitchFamily="34" charset="0"/>
              </a:rPr>
              <a:t> syndrome (GS) is an autosomal recessive renal tubular disease with clinical manifestations similar to those of Bartter syndrome (BS). </a:t>
            </a:r>
          </a:p>
          <a:p>
            <a:pPr>
              <a:lnSpc>
                <a:spcPct val="150000"/>
              </a:lnSpc>
            </a:pPr>
            <a:r>
              <a:rPr lang="en-US" dirty="0">
                <a:latin typeface="Arial" panose="020B0604020202020204" pitchFamily="34" charset="0"/>
                <a:cs typeface="Arial" panose="020B0604020202020204" pitchFamily="34" charset="0"/>
              </a:rPr>
              <a:t>The main clinical features of this disease are hypokalemia, hypomagnesemia, low urinary calcium, and high aldosterone levels with normal blood pressure. </a:t>
            </a:r>
          </a:p>
          <a:p>
            <a:pPr>
              <a:lnSpc>
                <a:spcPct val="150000"/>
              </a:lnSpc>
            </a:pPr>
            <a:r>
              <a:rPr lang="en-US" dirty="0">
                <a:latin typeface="Arial" panose="020B0604020202020204" pitchFamily="34" charset="0"/>
                <a:cs typeface="Arial" panose="020B0604020202020204" pitchFamily="34" charset="0"/>
              </a:rPr>
              <a:t>The prevalence of GS in the Caucasian population is approximately 1/40,000.</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7544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E8FAA-8BB8-2975-220C-6B1D9DC57B0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B735F06-5591-DB86-7855-484FF6AF3D02}"/>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They hypothesized that the heterozygous L858H mutation is not sufficient to cause GS </a:t>
            </a:r>
          </a:p>
          <a:p>
            <a:pPr>
              <a:lnSpc>
                <a:spcPct val="150000"/>
              </a:lnSpc>
            </a:pPr>
            <a:r>
              <a:rPr lang="en-US" dirty="0">
                <a:latin typeface="Arial" panose="020B0604020202020204" pitchFamily="34" charset="0"/>
                <a:cs typeface="Arial" panose="020B0604020202020204" pitchFamily="34" charset="0"/>
              </a:rPr>
              <a:t>There may be variations in gene regulatory regions or unknown mutations in other genes that lead to phenotypes similar to GS.</a:t>
            </a:r>
          </a:p>
          <a:p>
            <a:pPr>
              <a:lnSpc>
                <a:spcPct val="150000"/>
              </a:lnSpc>
            </a:pPr>
            <a:r>
              <a:rPr lang="en-US" dirty="0">
                <a:latin typeface="Arial" panose="020B0604020202020204" pitchFamily="34" charset="0"/>
                <a:cs typeface="Arial" panose="020B0604020202020204" pitchFamily="34" charset="0"/>
              </a:rPr>
              <a:t>heterozygous mutations or polymorphisms in the SLC12A3 gene might significantly affect blood pressure levels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2851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28A19-0529-E9B1-35C5-181ECFBD74F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4675A17-E9B4-88E1-D7AD-3521039F5199}"/>
              </a:ext>
            </a:extLst>
          </p:cNvPr>
          <p:cNvSpPr>
            <a:spLocks noGrp="1"/>
          </p:cNvSpPr>
          <p:nvPr>
            <p:ph idx="1"/>
          </p:nvPr>
        </p:nvSpPr>
        <p:spPr/>
        <p:txBody>
          <a:bodyPr>
            <a:normAutofit/>
          </a:bodyPr>
          <a:lstStyle/>
          <a:p>
            <a:pPr>
              <a:lnSpc>
                <a:spcPct val="150000"/>
              </a:lnSpc>
            </a:pPr>
            <a:r>
              <a:rPr lang="en-US" dirty="0">
                <a:latin typeface="Arial" panose="020B0604020202020204" pitchFamily="34" charset="0"/>
                <a:cs typeface="Arial" panose="020B0604020202020204" pitchFamily="34" charset="0"/>
              </a:rPr>
              <a:t>Patient #6 carried the heterozygous L671P mutation, which had not been previously reported. </a:t>
            </a:r>
          </a:p>
          <a:p>
            <a:pPr>
              <a:lnSpc>
                <a:spcPct val="150000"/>
              </a:lnSpc>
            </a:pPr>
            <a:r>
              <a:rPr lang="en-US" dirty="0">
                <a:latin typeface="Arial" panose="020B0604020202020204" pitchFamily="34" charset="0"/>
                <a:cs typeface="Arial" panose="020B0604020202020204" pitchFamily="34" charset="0"/>
              </a:rPr>
              <a:t>L671P is located in the conserved regions of the protein, impairing its normal function.</a:t>
            </a:r>
          </a:p>
          <a:p>
            <a:pPr>
              <a:lnSpc>
                <a:spcPct val="150000"/>
              </a:lnSpc>
            </a:pPr>
            <a:r>
              <a:rPr lang="en-US" dirty="0">
                <a:latin typeface="Arial" panose="020B0604020202020204" pitchFamily="34" charset="0"/>
                <a:cs typeface="Arial" panose="020B0604020202020204" pitchFamily="34" charset="0"/>
              </a:rPr>
              <a:t>Results suggest that the L671P mutation may be a novel gene mutation that can lead to the GS phenotype.</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3072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65B29-5380-1D3A-9BBF-ABB34C98108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65B5FC3-10F5-AC40-D33E-30F5F603E785}"/>
              </a:ext>
            </a:extLst>
          </p:cNvPr>
          <p:cNvSpPr>
            <a:spLocks noGrp="1"/>
          </p:cNvSpPr>
          <p:nvPr>
            <p:ph idx="1"/>
          </p:nvPr>
        </p:nvSpPr>
        <p:spPr/>
        <p:txBody>
          <a:bodyPr>
            <a:normAutofit/>
          </a:bodyPr>
          <a:lstStyle/>
          <a:p>
            <a:pPr>
              <a:lnSpc>
                <a:spcPct val="150000"/>
              </a:lnSpc>
            </a:pPr>
            <a:r>
              <a:rPr lang="en-US" dirty="0">
                <a:latin typeface="Arial" panose="020B0604020202020204" pitchFamily="34" charset="0"/>
                <a:cs typeface="Arial" panose="020B0604020202020204" pitchFamily="34" charset="0"/>
              </a:rPr>
              <a:t>The other three patients (#4, 9, and 10) carried compound heterozygous mutations (N359K/D486N, N359K/c.493-496delACGG, and D486N/R928C). </a:t>
            </a:r>
          </a:p>
          <a:p>
            <a:pPr>
              <a:lnSpc>
                <a:spcPct val="150000"/>
              </a:lnSpc>
            </a:pPr>
            <a:r>
              <a:rPr lang="en-US" dirty="0">
                <a:latin typeface="Arial" panose="020B0604020202020204" pitchFamily="34" charset="0"/>
                <a:cs typeface="Arial" panose="020B0604020202020204" pitchFamily="34" charset="0"/>
              </a:rPr>
              <a:t>Among these mutations, N359K, D486N, and R928C have been described in GS patients</a:t>
            </a:r>
          </a:p>
        </p:txBody>
      </p:sp>
    </p:spTree>
    <p:extLst>
      <p:ext uri="{BB962C8B-B14F-4D97-AF65-F5344CB8AC3E}">
        <p14:creationId xmlns:p14="http://schemas.microsoft.com/office/powerpoint/2010/main" val="2674058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3FB16-D0F8-D891-4993-65F47D39908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FE97BC2-37E6-12F7-6226-0DD1F3459743}"/>
              </a:ext>
            </a:extLst>
          </p:cNvPr>
          <p:cNvSpPr>
            <a:spLocks noGrp="1"/>
          </p:cNvSpPr>
          <p:nvPr>
            <p:ph idx="1"/>
          </p:nvPr>
        </p:nvSpPr>
        <p:spPr>
          <a:xfrm>
            <a:off x="838200" y="1825625"/>
            <a:ext cx="10515600" cy="4957730"/>
          </a:xfrm>
        </p:spPr>
        <p:txBody>
          <a:bodyPr>
            <a:normAutofit fontScale="92500"/>
          </a:bodyPr>
          <a:lstStyle/>
          <a:p>
            <a:pPr>
              <a:lnSpc>
                <a:spcPct val="150000"/>
              </a:lnSpc>
            </a:pPr>
            <a:r>
              <a:rPr lang="en-US" dirty="0">
                <a:latin typeface="Arial" panose="020B0604020202020204" pitchFamily="34" charset="0"/>
                <a:cs typeface="Arial" panose="020B0604020202020204" pitchFamily="34" charset="0"/>
              </a:rPr>
              <a:t>After treatment with a potassium supplement combined with potassium magnesium aspartate, and/or spironolactone, the clinical symptoms of hypokalemia in these six patients were relieved.</a:t>
            </a:r>
          </a:p>
          <a:p>
            <a:pPr>
              <a:lnSpc>
                <a:spcPct val="150000"/>
              </a:lnSpc>
            </a:pPr>
            <a:r>
              <a:rPr lang="en-US" dirty="0">
                <a:latin typeface="Arial" panose="020B0604020202020204" pitchFamily="34" charset="0"/>
                <a:cs typeface="Arial" panose="020B0604020202020204" pitchFamily="34" charset="0"/>
              </a:rPr>
              <a:t>Hypomagnesemia and hypokalemia could not be entirely corrected, indicating that the ion disorder in GS patients is difficult to treat and requires long-term use of a combination of medications.</a:t>
            </a: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1772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8E516-A033-722C-CCC0-A9F3206B00AB}"/>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Conclusion </a:t>
            </a:r>
          </a:p>
        </p:txBody>
      </p:sp>
      <p:sp>
        <p:nvSpPr>
          <p:cNvPr id="3" name="Content Placeholder 2">
            <a:extLst>
              <a:ext uri="{FF2B5EF4-FFF2-40B4-BE49-F238E27FC236}">
                <a16:creationId xmlns:a16="http://schemas.microsoft.com/office/drawing/2014/main" id="{64A493BE-E257-97A6-ACA6-6C6143CA3793}"/>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GS is a disease with a good prognosis and slow progression</a:t>
            </a:r>
          </a:p>
          <a:p>
            <a:pPr>
              <a:lnSpc>
                <a:spcPct val="150000"/>
              </a:lnSpc>
            </a:pPr>
            <a:r>
              <a:rPr lang="en-US" dirty="0">
                <a:latin typeface="Arial" panose="020B0604020202020204" pitchFamily="34" charset="0"/>
                <a:cs typeface="Arial" panose="020B0604020202020204" pitchFamily="34" charset="0"/>
              </a:rPr>
              <a:t>The clinical manifestations of ten cases in this study suggest that patients with refractory hypokalemia may be affected by GS</a:t>
            </a:r>
          </a:p>
          <a:p>
            <a:pPr>
              <a:lnSpc>
                <a:spcPct val="150000"/>
              </a:lnSpc>
            </a:pPr>
            <a:r>
              <a:rPr lang="en-US" dirty="0">
                <a:latin typeface="Arial" panose="020B0604020202020204" pitchFamily="34" charset="0"/>
                <a:cs typeface="Arial" panose="020B0604020202020204" pitchFamily="34" charset="0"/>
              </a:rPr>
              <a:t>These patients should undergo genetic diagnostic tests as early as possible to confirm the clinical diagnosis, improving their prognosis as well as their quality of life.</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09681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966656-617C-FEA1-CDE2-9797DFEEEBD2}"/>
              </a:ext>
            </a:extLst>
          </p:cNvPr>
          <p:cNvSpPr>
            <a:spLocks noGrp="1"/>
          </p:cNvSpPr>
          <p:nvPr>
            <p:ph idx="1"/>
          </p:nvPr>
        </p:nvSpPr>
        <p:spPr>
          <a:xfrm>
            <a:off x="838200" y="662474"/>
            <a:ext cx="10515600" cy="6074228"/>
          </a:xfrm>
        </p:spPr>
        <p:txBody>
          <a:bodyPr>
            <a:normAutofit lnSpcReduction="10000"/>
          </a:bodyPr>
          <a:lstStyle/>
          <a:p>
            <a:pPr>
              <a:lnSpc>
                <a:spcPct val="150000"/>
              </a:lnSpc>
            </a:pPr>
            <a:r>
              <a:rPr lang="en-US" dirty="0">
                <a:latin typeface="Arial" panose="020B0604020202020204" pitchFamily="34" charset="0"/>
                <a:cs typeface="Arial" panose="020B0604020202020204" pitchFamily="34" charset="0"/>
              </a:rPr>
              <a:t>Clinical diagnoses of ten patients were consistent with </a:t>
            </a:r>
            <a:r>
              <a:rPr lang="en-US" dirty="0" err="1">
                <a:latin typeface="Arial" panose="020B0604020202020204" pitchFamily="34" charset="0"/>
                <a:cs typeface="Arial" panose="020B0604020202020204" pitchFamily="34" charset="0"/>
              </a:rPr>
              <a:t>Gitelman</a:t>
            </a:r>
            <a:r>
              <a:rPr lang="en-US" dirty="0">
                <a:latin typeface="Arial" panose="020B0604020202020204" pitchFamily="34" charset="0"/>
                <a:cs typeface="Arial" panose="020B0604020202020204" pitchFamily="34" charset="0"/>
              </a:rPr>
              <a:t> syndrome. </a:t>
            </a:r>
          </a:p>
          <a:p>
            <a:pPr>
              <a:lnSpc>
                <a:spcPct val="150000"/>
              </a:lnSpc>
            </a:pPr>
            <a:r>
              <a:rPr lang="en-US" dirty="0">
                <a:latin typeface="Arial" panose="020B0604020202020204" pitchFamily="34" charset="0"/>
                <a:cs typeface="Arial" panose="020B0604020202020204" pitchFamily="34" charset="0"/>
              </a:rPr>
              <a:t>Disease-causing mutations in the SLC12A3 gene were found in six patients. </a:t>
            </a:r>
          </a:p>
          <a:p>
            <a:pPr>
              <a:lnSpc>
                <a:spcPct val="150000"/>
              </a:lnSpc>
            </a:pPr>
            <a:r>
              <a:rPr lang="en-US" dirty="0">
                <a:latin typeface="Arial" panose="020B0604020202020204" pitchFamily="34" charset="0"/>
                <a:cs typeface="Arial" panose="020B0604020202020204" pitchFamily="34" charset="0"/>
              </a:rPr>
              <a:t>No disease-causing mutations were observed in the other four patients. </a:t>
            </a:r>
          </a:p>
          <a:p>
            <a:pPr>
              <a:lnSpc>
                <a:spcPct val="150000"/>
              </a:lnSpc>
            </a:pPr>
            <a:r>
              <a:rPr lang="en-US" dirty="0">
                <a:latin typeface="Arial" panose="020B0604020202020204" pitchFamily="34" charset="0"/>
                <a:cs typeface="Arial" panose="020B0604020202020204" pitchFamily="34" charset="0"/>
              </a:rPr>
              <a:t>Since mutations in the SLC12A3 and CLCNKB genes are not present in all patients with clinical manifestations of </a:t>
            </a:r>
            <a:r>
              <a:rPr lang="en-US" dirty="0" err="1">
                <a:latin typeface="Arial" panose="020B0604020202020204" pitchFamily="34" charset="0"/>
                <a:cs typeface="Arial" panose="020B0604020202020204" pitchFamily="34" charset="0"/>
              </a:rPr>
              <a:t>Gitelman</a:t>
            </a:r>
            <a:r>
              <a:rPr lang="en-US" dirty="0">
                <a:latin typeface="Arial" panose="020B0604020202020204" pitchFamily="34" charset="0"/>
                <a:cs typeface="Arial" panose="020B0604020202020204" pitchFamily="34" charset="0"/>
              </a:rPr>
              <a:t> syndrome, genetic screening after clinical diagnosis is essential.</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3873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70CC8-FC9C-12D0-56E0-5BE72EBE526F}"/>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References </a:t>
            </a:r>
          </a:p>
        </p:txBody>
      </p:sp>
      <p:sp>
        <p:nvSpPr>
          <p:cNvPr id="3" name="Content Placeholder 2">
            <a:extLst>
              <a:ext uri="{FF2B5EF4-FFF2-40B4-BE49-F238E27FC236}">
                <a16:creationId xmlns:a16="http://schemas.microsoft.com/office/drawing/2014/main" id="{F3F9A9B6-DA09-FE75-8EF1-19000ABBF4D1}"/>
              </a:ext>
            </a:extLst>
          </p:cNvPr>
          <p:cNvSpPr>
            <a:spLocks noGrp="1"/>
          </p:cNvSpPr>
          <p:nvPr>
            <p:ph idx="1"/>
          </p:nvPr>
        </p:nvSpPr>
        <p:spPr>
          <a:xfrm>
            <a:off x="671804" y="1690688"/>
            <a:ext cx="10681996" cy="5167311"/>
          </a:xfrm>
        </p:spPr>
        <p:txBody>
          <a:bodyPr>
            <a:normAutofit fontScale="70000" lnSpcReduction="20000"/>
          </a:bodyPr>
          <a:lstStyle/>
          <a:p>
            <a:pPr>
              <a:lnSpc>
                <a:spcPct val="120000"/>
              </a:lnSpc>
            </a:pPr>
            <a:r>
              <a:rPr lang="en-IN" dirty="0">
                <a:latin typeface="Arial" panose="020B0604020202020204" pitchFamily="34" charset="0"/>
                <a:cs typeface="Arial" panose="020B0604020202020204" pitchFamily="34" charset="0"/>
              </a:rPr>
              <a:t>Aoi N, Nakayama T, </a:t>
            </a:r>
            <a:r>
              <a:rPr lang="en-IN" dirty="0" err="1">
                <a:latin typeface="Arial" panose="020B0604020202020204" pitchFamily="34" charset="0"/>
                <a:cs typeface="Arial" panose="020B0604020202020204" pitchFamily="34" charset="0"/>
              </a:rPr>
              <a:t>Tahira</a:t>
            </a:r>
            <a:r>
              <a:rPr lang="en-IN" dirty="0">
                <a:latin typeface="Arial" panose="020B0604020202020204" pitchFamily="34" charset="0"/>
                <a:cs typeface="Arial" panose="020B0604020202020204" pitchFamily="34" charset="0"/>
              </a:rPr>
              <a:t> Y, </a:t>
            </a:r>
            <a:r>
              <a:rPr lang="en-IN" dirty="0" err="1">
                <a:latin typeface="Arial" panose="020B0604020202020204" pitchFamily="34" charset="0"/>
                <a:cs typeface="Arial" panose="020B0604020202020204" pitchFamily="34" charset="0"/>
              </a:rPr>
              <a:t>Haketa</a:t>
            </a:r>
            <a:r>
              <a:rPr lang="en-IN" dirty="0">
                <a:latin typeface="Arial" panose="020B0604020202020204" pitchFamily="34" charset="0"/>
                <a:cs typeface="Arial" panose="020B0604020202020204" pitchFamily="34" charset="0"/>
              </a:rPr>
              <a:t> A, et al. (2007). Two novel genotypes of the thiazide-sensitive Na-Cl cotransporter(SLC12A3) gene in patients with </a:t>
            </a:r>
            <a:r>
              <a:rPr lang="en-IN" dirty="0" err="1">
                <a:latin typeface="Arial" panose="020B0604020202020204" pitchFamily="34" charset="0"/>
                <a:cs typeface="Arial" panose="020B0604020202020204" pitchFamily="34" charset="0"/>
              </a:rPr>
              <a:t>Gitelman’s</a:t>
            </a:r>
            <a:r>
              <a:rPr lang="en-IN" dirty="0">
                <a:latin typeface="Arial" panose="020B0604020202020204" pitchFamily="34" charset="0"/>
                <a:cs typeface="Arial" panose="020B0604020202020204" pitchFamily="34" charset="0"/>
              </a:rPr>
              <a:t> syndrome. Endocrine 31: 149-153. http://dx.doi.org/10.1007/s12020-007-0024-9</a:t>
            </a:r>
          </a:p>
          <a:p>
            <a:pPr>
              <a:lnSpc>
                <a:spcPct val="120000"/>
              </a:lnSpc>
            </a:pPr>
            <a:r>
              <a:rPr lang="en-IN" dirty="0" err="1">
                <a:latin typeface="Arial" panose="020B0604020202020204" pitchFamily="34" charset="0"/>
                <a:cs typeface="Arial" panose="020B0604020202020204" pitchFamily="34" charset="0"/>
              </a:rPr>
              <a:t>Bonfante</a:t>
            </a:r>
            <a:r>
              <a:rPr lang="en-IN" dirty="0">
                <a:latin typeface="Arial" panose="020B0604020202020204" pitchFamily="34" charset="0"/>
                <a:cs typeface="Arial" panose="020B0604020202020204" pitchFamily="34" charset="0"/>
              </a:rPr>
              <a:t> L, Davis PA, </a:t>
            </a:r>
            <a:r>
              <a:rPr lang="en-IN" dirty="0" err="1">
                <a:latin typeface="Arial" panose="020B0604020202020204" pitchFamily="34" charset="0"/>
                <a:cs typeface="Arial" panose="020B0604020202020204" pitchFamily="34" charset="0"/>
              </a:rPr>
              <a:t>Spinello</a:t>
            </a:r>
            <a:r>
              <a:rPr lang="en-IN" dirty="0">
                <a:latin typeface="Arial" panose="020B0604020202020204" pitchFamily="34" charset="0"/>
                <a:cs typeface="Arial" panose="020B0604020202020204" pitchFamily="34" charset="0"/>
              </a:rPr>
              <a:t> M, Antonello A, et al. (2001). Chronic renal failure, end-stage renal disease, and peritoneal dialysis in </a:t>
            </a:r>
            <a:r>
              <a:rPr lang="en-IN" dirty="0" err="1">
                <a:latin typeface="Arial" panose="020B0604020202020204" pitchFamily="34" charset="0"/>
                <a:cs typeface="Arial" panose="020B0604020202020204" pitchFamily="34" charset="0"/>
              </a:rPr>
              <a:t>Gitelman’s</a:t>
            </a:r>
            <a:r>
              <a:rPr lang="en-IN" dirty="0">
                <a:latin typeface="Arial" panose="020B0604020202020204" pitchFamily="34" charset="0"/>
                <a:cs typeface="Arial" panose="020B0604020202020204" pitchFamily="34" charset="0"/>
              </a:rPr>
              <a:t> syndrome. Am. J. Kidney Dis. 38: 165-168. http://dx.doi.org/10.1053/ajkd.2001.25210</a:t>
            </a:r>
          </a:p>
          <a:p>
            <a:pPr>
              <a:lnSpc>
                <a:spcPct val="120000"/>
              </a:lnSpc>
            </a:pPr>
            <a:r>
              <a:rPr lang="en-IN" dirty="0" err="1">
                <a:latin typeface="Arial" panose="020B0604020202020204" pitchFamily="34" charset="0"/>
                <a:cs typeface="Arial" panose="020B0604020202020204" pitchFamily="34" charset="0"/>
              </a:rPr>
              <a:t>Calò</a:t>
            </a:r>
            <a:r>
              <a:rPr lang="en-IN" dirty="0">
                <a:latin typeface="Arial" panose="020B0604020202020204" pitchFamily="34" charset="0"/>
                <a:cs typeface="Arial" panose="020B0604020202020204" pitchFamily="34" charset="0"/>
              </a:rPr>
              <a:t> LA, </a:t>
            </a:r>
            <a:r>
              <a:rPr lang="en-IN" dirty="0" err="1">
                <a:latin typeface="Arial" panose="020B0604020202020204" pitchFamily="34" charset="0"/>
                <a:cs typeface="Arial" panose="020B0604020202020204" pitchFamily="34" charset="0"/>
              </a:rPr>
              <a:t>Marchini</a:t>
            </a:r>
            <a:r>
              <a:rPr lang="en-IN" dirty="0">
                <a:latin typeface="Arial" panose="020B0604020202020204" pitchFamily="34" charset="0"/>
                <a:cs typeface="Arial" panose="020B0604020202020204" pitchFamily="34" charset="0"/>
              </a:rPr>
              <a:t> F, Davis PA, </a:t>
            </a:r>
            <a:r>
              <a:rPr lang="en-IN" dirty="0" err="1">
                <a:latin typeface="Arial" panose="020B0604020202020204" pitchFamily="34" charset="0"/>
                <a:cs typeface="Arial" panose="020B0604020202020204" pitchFamily="34" charset="0"/>
              </a:rPr>
              <a:t>Rigotti</a:t>
            </a:r>
            <a:r>
              <a:rPr lang="en-IN" dirty="0">
                <a:latin typeface="Arial" panose="020B0604020202020204" pitchFamily="34" charset="0"/>
                <a:cs typeface="Arial" panose="020B0604020202020204" pitchFamily="34" charset="0"/>
              </a:rPr>
              <a:t> P, et al. (2003). Kidney transplant in </a:t>
            </a:r>
            <a:r>
              <a:rPr lang="en-IN" dirty="0" err="1">
                <a:latin typeface="Arial" panose="020B0604020202020204" pitchFamily="34" charset="0"/>
                <a:cs typeface="Arial" panose="020B0604020202020204" pitchFamily="34" charset="0"/>
              </a:rPr>
              <a:t>Gitelman’s</a:t>
            </a:r>
            <a:r>
              <a:rPr lang="en-IN" dirty="0">
                <a:latin typeface="Arial" panose="020B0604020202020204" pitchFamily="34" charset="0"/>
                <a:cs typeface="Arial" panose="020B0604020202020204" pitchFamily="34" charset="0"/>
              </a:rPr>
              <a:t> syndrome. Report of the first case. J. Nephrol. 16: 144-147.</a:t>
            </a:r>
          </a:p>
          <a:p>
            <a:pPr>
              <a:lnSpc>
                <a:spcPct val="120000"/>
              </a:lnSpc>
            </a:pPr>
            <a:r>
              <a:rPr lang="en-IN" dirty="0">
                <a:latin typeface="Arial" panose="020B0604020202020204" pitchFamily="34" charset="0"/>
                <a:cs typeface="Arial" panose="020B0604020202020204" pitchFamily="34" charset="0"/>
              </a:rPr>
              <a:t>Galli-</a:t>
            </a:r>
            <a:r>
              <a:rPr lang="en-IN" dirty="0" err="1">
                <a:latin typeface="Arial" panose="020B0604020202020204" pitchFamily="34" charset="0"/>
                <a:cs typeface="Arial" panose="020B0604020202020204" pitchFamily="34" charset="0"/>
              </a:rPr>
              <a:t>Tsinopoulou</a:t>
            </a:r>
            <a:r>
              <a:rPr lang="en-IN" dirty="0">
                <a:latin typeface="Arial" panose="020B0604020202020204" pitchFamily="34" charset="0"/>
                <a:cs typeface="Arial" panose="020B0604020202020204" pitchFamily="34" charset="0"/>
              </a:rPr>
              <a:t> A, </a:t>
            </a:r>
            <a:r>
              <a:rPr lang="en-IN" dirty="0" err="1">
                <a:latin typeface="Arial" panose="020B0604020202020204" pitchFamily="34" charset="0"/>
                <a:cs typeface="Arial" panose="020B0604020202020204" pitchFamily="34" charset="0"/>
              </a:rPr>
              <a:t>Patseadou</a:t>
            </a:r>
            <a:r>
              <a:rPr lang="en-IN" dirty="0">
                <a:latin typeface="Arial" panose="020B0604020202020204" pitchFamily="34" charset="0"/>
                <a:cs typeface="Arial" panose="020B0604020202020204" pitchFamily="34" charset="0"/>
              </a:rPr>
              <a:t> M, </a:t>
            </a:r>
            <a:r>
              <a:rPr lang="en-IN" dirty="0" err="1">
                <a:latin typeface="Arial" panose="020B0604020202020204" pitchFamily="34" charset="0"/>
                <a:cs typeface="Arial" panose="020B0604020202020204" pitchFamily="34" charset="0"/>
              </a:rPr>
              <a:t>Hatzidimitriou</a:t>
            </a:r>
            <a:r>
              <a:rPr lang="en-IN" dirty="0">
                <a:latin typeface="Arial" panose="020B0604020202020204" pitchFamily="34" charset="0"/>
                <a:cs typeface="Arial" panose="020B0604020202020204" pitchFamily="34" charset="0"/>
              </a:rPr>
              <a:t> A, </a:t>
            </a:r>
            <a:r>
              <a:rPr lang="en-IN" dirty="0" err="1">
                <a:latin typeface="Arial" panose="020B0604020202020204" pitchFamily="34" charset="0"/>
                <a:cs typeface="Arial" panose="020B0604020202020204" pitchFamily="34" charset="0"/>
              </a:rPr>
              <a:t>Kokka</a:t>
            </a:r>
            <a:r>
              <a:rPr lang="en-IN" dirty="0">
                <a:latin typeface="Arial" panose="020B0604020202020204" pitchFamily="34" charset="0"/>
                <a:cs typeface="Arial" panose="020B0604020202020204" pitchFamily="34" charset="0"/>
              </a:rPr>
              <a:t> P, et al. (2010). </a:t>
            </a:r>
            <a:r>
              <a:rPr lang="en-IN" dirty="0" err="1">
                <a:latin typeface="Arial" panose="020B0604020202020204" pitchFamily="34" charset="0"/>
                <a:cs typeface="Arial" panose="020B0604020202020204" pitchFamily="34" charset="0"/>
              </a:rPr>
              <a:t>Gitelman</a:t>
            </a:r>
            <a:r>
              <a:rPr lang="en-IN" dirty="0">
                <a:latin typeface="Arial" panose="020B0604020202020204" pitchFamily="34" charset="0"/>
                <a:cs typeface="Arial" panose="020B0604020202020204" pitchFamily="34" charset="0"/>
              </a:rPr>
              <a:t> syndrome: first report of genetically established diagnosis in Greece. </a:t>
            </a:r>
            <a:r>
              <a:rPr lang="en-IN" dirty="0" err="1">
                <a:latin typeface="Arial" panose="020B0604020202020204" pitchFamily="34" charset="0"/>
                <a:cs typeface="Arial" panose="020B0604020202020204" pitchFamily="34" charset="0"/>
              </a:rPr>
              <a:t>Hippokratia</a:t>
            </a:r>
            <a:r>
              <a:rPr lang="en-IN" dirty="0">
                <a:latin typeface="Arial" panose="020B0604020202020204" pitchFamily="34" charset="0"/>
                <a:cs typeface="Arial" panose="020B0604020202020204" pitchFamily="34" charset="0"/>
              </a:rPr>
              <a:t> 14: 42-44.</a:t>
            </a:r>
          </a:p>
          <a:p>
            <a:pPr>
              <a:lnSpc>
                <a:spcPct val="120000"/>
              </a:lnSpc>
            </a:pPr>
            <a:r>
              <a:rPr lang="en-IN" dirty="0" err="1">
                <a:latin typeface="Arial" panose="020B0604020202020204" pitchFamily="34" charset="0"/>
                <a:cs typeface="Arial" panose="020B0604020202020204" pitchFamily="34" charset="0"/>
              </a:rPr>
              <a:t>Gitelman</a:t>
            </a:r>
            <a:r>
              <a:rPr lang="en-IN" dirty="0">
                <a:latin typeface="Arial" panose="020B0604020202020204" pitchFamily="34" charset="0"/>
                <a:cs typeface="Arial" panose="020B0604020202020204" pitchFamily="34" charset="0"/>
              </a:rPr>
              <a:t> HJ, Graham JB and Welt LG (1966). A new familial disorder characterized by </a:t>
            </a:r>
            <a:r>
              <a:rPr lang="en-IN" dirty="0" err="1">
                <a:latin typeface="Arial" panose="020B0604020202020204" pitchFamily="34" charset="0"/>
                <a:cs typeface="Arial" panose="020B0604020202020204" pitchFamily="34" charset="0"/>
              </a:rPr>
              <a:t>hypokalemia</a:t>
            </a:r>
            <a:r>
              <a:rPr lang="en-IN" dirty="0">
                <a:latin typeface="Arial" panose="020B0604020202020204" pitchFamily="34" charset="0"/>
                <a:cs typeface="Arial" panose="020B0604020202020204" pitchFamily="34" charset="0"/>
              </a:rPr>
              <a:t> and hypomagnesemia. Trans. Assoc. Am. Physicians 79: 221-235.</a:t>
            </a:r>
          </a:p>
        </p:txBody>
      </p:sp>
    </p:spTree>
    <p:extLst>
      <p:ext uri="{BB962C8B-B14F-4D97-AF65-F5344CB8AC3E}">
        <p14:creationId xmlns:p14="http://schemas.microsoft.com/office/powerpoint/2010/main" val="40377403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1A80-EADC-A3D9-E33F-95ED43948CB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D220768-7355-E793-80EA-7F709122FB1A}"/>
              </a:ext>
            </a:extLst>
          </p:cNvPr>
          <p:cNvSpPr>
            <a:spLocks noGrp="1"/>
          </p:cNvSpPr>
          <p:nvPr>
            <p:ph idx="1"/>
          </p:nvPr>
        </p:nvSpPr>
        <p:spPr/>
        <p:txBody>
          <a:bodyPr/>
          <a:lstStyle/>
          <a:p>
            <a:r>
              <a:rPr lang="en-IN" dirty="0">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1826247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1F74A-14EA-5898-E5A8-C76DBC3B193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3188040-228C-4B1D-8C97-A2E5B101414E}"/>
              </a:ext>
            </a:extLst>
          </p:cNvPr>
          <p:cNvSpPr>
            <a:spLocks noGrp="1"/>
          </p:cNvSpPr>
          <p:nvPr>
            <p:ph idx="1"/>
          </p:nvPr>
        </p:nvSpPr>
        <p:spPr>
          <a:xfrm>
            <a:off x="838200" y="1825625"/>
            <a:ext cx="10515600" cy="4892416"/>
          </a:xfrm>
        </p:spPr>
        <p:txBody>
          <a:bodyPr/>
          <a:lstStyle/>
          <a:p>
            <a:pPr>
              <a:lnSpc>
                <a:spcPct val="150000"/>
              </a:lnSpc>
            </a:pPr>
            <a:r>
              <a:rPr lang="en-US" dirty="0">
                <a:latin typeface="Arial" panose="020B0604020202020204" pitchFamily="34" charset="0"/>
                <a:cs typeface="Arial" panose="020B0604020202020204" pitchFamily="34" charset="0"/>
              </a:rPr>
              <a:t>However, the incidence of GS in the Chinese population remains unreported. </a:t>
            </a:r>
          </a:p>
          <a:p>
            <a:pPr>
              <a:lnSpc>
                <a:spcPct val="150000"/>
              </a:lnSpc>
            </a:pPr>
            <a:r>
              <a:rPr lang="en-US" dirty="0">
                <a:latin typeface="Arial" panose="020B0604020202020204" pitchFamily="34" charset="0"/>
                <a:cs typeface="Arial" panose="020B0604020202020204" pitchFamily="34" charset="0"/>
              </a:rPr>
              <a:t>Mutations in the SLC12A3 gene located on the long arm of chromosome 16 may cause GS.</a:t>
            </a:r>
          </a:p>
          <a:p>
            <a:pPr>
              <a:lnSpc>
                <a:spcPct val="150000"/>
              </a:lnSpc>
            </a:pPr>
            <a:r>
              <a:rPr lang="en-US" dirty="0">
                <a:latin typeface="Arial" panose="020B0604020202020204" pitchFamily="34" charset="0"/>
                <a:cs typeface="Arial" panose="020B0604020202020204" pitchFamily="34" charset="0"/>
              </a:rPr>
              <a:t> SLC12A3 encodes the thiazide sensitive sodium chloride cotransporter (NaCl cotransporter or NCCT).</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0670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66269-BC09-C89E-94E6-F9C7A3F4548C}"/>
              </a:ext>
            </a:extLst>
          </p:cNvPr>
          <p:cNvSpPr>
            <a:spLocks noGrp="1"/>
          </p:cNvSpPr>
          <p:nvPr>
            <p:ph type="title"/>
          </p:nvPr>
        </p:nvSpPr>
        <p:spPr>
          <a:solidFill>
            <a:srgbClr val="FFFF00"/>
          </a:solidFill>
        </p:spPr>
        <p:txBody>
          <a:bodyPr>
            <a:normAutofit/>
          </a:bodyPr>
          <a:lstStyle/>
          <a:p>
            <a:r>
              <a:rPr lang="en-US" sz="3200" dirty="0">
                <a:latin typeface="Arial" panose="020B0604020202020204" pitchFamily="34" charset="0"/>
                <a:cs typeface="Arial" panose="020B0604020202020204" pitchFamily="34" charset="0"/>
              </a:rPr>
              <a:t>AIM</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255AAE5-1E87-4649-681D-9FEB0DF683ED}"/>
              </a:ext>
            </a:extLst>
          </p:cNvPr>
          <p:cNvSpPr>
            <a:spLocks noGrp="1"/>
          </p:cNvSpPr>
          <p:nvPr>
            <p:ph idx="1"/>
          </p:nvPr>
        </p:nvSpPr>
        <p:spPr/>
        <p:txBody>
          <a:bodyPr/>
          <a:lstStyle/>
          <a:p>
            <a:pPr>
              <a:lnSpc>
                <a:spcPct val="150000"/>
              </a:lnSpc>
            </a:pPr>
            <a:r>
              <a:rPr lang="en-US" dirty="0">
                <a:latin typeface="Arial" panose="020B0604020202020204" pitchFamily="34" charset="0"/>
                <a:cs typeface="Arial" panose="020B0604020202020204" pitchFamily="34" charset="0"/>
              </a:rPr>
              <a:t>To evaluate the genotype-phenotype relationship of </a:t>
            </a:r>
            <a:r>
              <a:rPr lang="en-US" dirty="0" err="1">
                <a:latin typeface="Arial" panose="020B0604020202020204" pitchFamily="34" charset="0"/>
                <a:cs typeface="Arial" panose="020B0604020202020204" pitchFamily="34" charset="0"/>
              </a:rPr>
              <a:t>Gitelman</a:t>
            </a:r>
            <a:r>
              <a:rPr lang="en-US" dirty="0">
                <a:latin typeface="Arial" panose="020B0604020202020204" pitchFamily="34" charset="0"/>
                <a:cs typeface="Arial" panose="020B0604020202020204" pitchFamily="34" charset="0"/>
              </a:rPr>
              <a:t> syndrome in Chinese patients.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2782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447F7-4D26-1774-77DF-1CEE5C44089A}"/>
              </a:ext>
            </a:extLst>
          </p:cNvPr>
          <p:cNvSpPr>
            <a:spLocks noGrp="1"/>
          </p:cNvSpPr>
          <p:nvPr>
            <p:ph type="title"/>
          </p:nvPr>
        </p:nvSpPr>
        <p:spPr>
          <a:xfrm>
            <a:off x="548951" y="85206"/>
            <a:ext cx="10515600" cy="1325563"/>
          </a:xfrm>
          <a:solidFill>
            <a:srgbClr val="FFFF00"/>
          </a:solidFill>
        </p:spPr>
        <p:txBody>
          <a:bodyPr>
            <a:normAutofit/>
          </a:bodyPr>
          <a:lstStyle/>
          <a:p>
            <a:r>
              <a:rPr lang="en-US" sz="3200" dirty="0">
                <a:latin typeface="Arial" panose="020B0604020202020204" pitchFamily="34" charset="0"/>
                <a:cs typeface="Arial" panose="020B0604020202020204" pitchFamily="34" charset="0"/>
              </a:rPr>
              <a:t>Materials &amp; method</a:t>
            </a: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CD768A4-27EE-41D4-0A49-FD89813F1F05}"/>
              </a:ext>
            </a:extLst>
          </p:cNvPr>
          <p:cNvSpPr>
            <a:spLocks noGrp="1"/>
          </p:cNvSpPr>
          <p:nvPr>
            <p:ph idx="1"/>
          </p:nvPr>
        </p:nvSpPr>
        <p:spPr>
          <a:xfrm>
            <a:off x="419878" y="1410770"/>
            <a:ext cx="11532636" cy="5269948"/>
          </a:xfrm>
        </p:spPr>
        <p:txBody>
          <a:bodyPr>
            <a:normAutofit fontScale="85000" lnSpcReduction="10000"/>
          </a:bodyPr>
          <a:lstStyle/>
          <a:p>
            <a:pPr>
              <a:lnSpc>
                <a:spcPct val="150000"/>
              </a:lnSpc>
            </a:pPr>
            <a:r>
              <a:rPr lang="en-US" b="1" dirty="0">
                <a:latin typeface="Arial" panose="020B0604020202020204" pitchFamily="34" charset="0"/>
                <a:cs typeface="Arial" panose="020B0604020202020204" pitchFamily="34" charset="0"/>
              </a:rPr>
              <a:t>Study subjects</a:t>
            </a:r>
          </a:p>
          <a:p>
            <a:pPr>
              <a:lnSpc>
                <a:spcPct val="150000"/>
              </a:lnSpc>
            </a:pPr>
            <a:r>
              <a:rPr lang="en-US" dirty="0">
                <a:latin typeface="Arial" panose="020B0604020202020204" pitchFamily="34" charset="0"/>
                <a:cs typeface="Arial" panose="020B0604020202020204" pitchFamily="34" charset="0"/>
              </a:rPr>
              <a:t>Out of the 50 patients treated for hypokalemia from January 2014 to December 2014 at the Department of Endocrinology of the First Affiliated Hospital of China Medical University, 10 patients were selected for analysis in this study based on the clinical diagnostic criteria of GS.</a:t>
            </a:r>
          </a:p>
          <a:p>
            <a:pPr>
              <a:lnSpc>
                <a:spcPct val="150000"/>
              </a:lnSpc>
            </a:pPr>
            <a:r>
              <a:rPr lang="en-US" dirty="0">
                <a:latin typeface="Arial" panose="020B0604020202020204" pitchFamily="34" charset="0"/>
                <a:cs typeface="Arial" panose="020B0604020202020204" pitchFamily="34" charset="0"/>
              </a:rPr>
              <a:t> 6 males and 4 females, aged 18 to 65 years, with a course of the finding or symptoms of hypokalemia of 0.5 to 10 years.</a:t>
            </a:r>
          </a:p>
          <a:p>
            <a:pPr>
              <a:lnSpc>
                <a:spcPct val="150000"/>
              </a:lnSpc>
            </a:pPr>
            <a:r>
              <a:rPr lang="en-US" dirty="0">
                <a:latin typeface="Arial" panose="020B0604020202020204" pitchFamily="34" charset="0"/>
                <a:cs typeface="Arial" panose="020B0604020202020204" pitchFamily="34" charset="0"/>
              </a:rPr>
              <a:t> The Hospital Ethics Committee of the First Hospital of China Medical University approved the study, and all the patients provided written informed consent.</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2936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9D9D6-BBE6-9FBC-D62F-0DB2C543440C}"/>
              </a:ext>
            </a:extLst>
          </p:cNvPr>
          <p:cNvSpPr>
            <a:spLocks noGrp="1"/>
          </p:cNvSpPr>
          <p:nvPr>
            <p:ph type="title"/>
          </p:nvPr>
        </p:nvSpPr>
        <p:spPr>
          <a:xfrm>
            <a:off x="567612" y="113198"/>
            <a:ext cx="10515600" cy="1325563"/>
          </a:xfrm>
          <a:solidFill>
            <a:srgbClr val="FFFF00"/>
          </a:solidFill>
        </p:spPr>
        <p:txBody>
          <a:bodyPr>
            <a:normAutofit/>
          </a:bodyPr>
          <a:lstStyle/>
          <a:p>
            <a:r>
              <a:rPr lang="en-IN" sz="3200" dirty="0">
                <a:latin typeface="Arial" panose="020B0604020202020204" pitchFamily="34" charset="0"/>
                <a:cs typeface="Arial" panose="020B0604020202020204" pitchFamily="34" charset="0"/>
              </a:rPr>
              <a:t>Inclusion criteria</a:t>
            </a:r>
          </a:p>
        </p:txBody>
      </p:sp>
      <p:sp>
        <p:nvSpPr>
          <p:cNvPr id="3" name="Content Placeholder 2">
            <a:extLst>
              <a:ext uri="{FF2B5EF4-FFF2-40B4-BE49-F238E27FC236}">
                <a16:creationId xmlns:a16="http://schemas.microsoft.com/office/drawing/2014/main" id="{E61FC7C7-C50A-71B4-3598-69706DF4AE53}"/>
              </a:ext>
            </a:extLst>
          </p:cNvPr>
          <p:cNvSpPr>
            <a:spLocks noGrp="1"/>
          </p:cNvSpPr>
          <p:nvPr>
            <p:ph idx="1"/>
          </p:nvPr>
        </p:nvSpPr>
        <p:spPr>
          <a:xfrm>
            <a:off x="567612" y="1438761"/>
            <a:ext cx="10515600" cy="5306041"/>
          </a:xfrm>
        </p:spPr>
        <p:txBody>
          <a:bodyPr>
            <a:normAutofit lnSpcReduction="10000"/>
          </a:bodyPr>
          <a:lstStyle/>
          <a:p>
            <a:pPr>
              <a:lnSpc>
                <a:spcPct val="150000"/>
              </a:lnSpc>
            </a:pPr>
            <a:r>
              <a:rPr lang="en-IN" dirty="0" err="1">
                <a:latin typeface="Arial" panose="020B0604020202020204" pitchFamily="34" charset="0"/>
                <a:cs typeface="Arial" panose="020B0604020202020204" pitchFamily="34" charset="0"/>
              </a:rPr>
              <a:t>Hypokalemia</a:t>
            </a:r>
            <a:r>
              <a:rPr lang="en-IN" dirty="0">
                <a:latin typeface="Arial" panose="020B0604020202020204" pitchFamily="34" charset="0"/>
                <a:cs typeface="Arial" panose="020B0604020202020204" pitchFamily="34" charset="0"/>
              </a:rPr>
              <a:t>, alkalosis, high urinary potassium, hypomagnesemia, low urinary calcium/creatinine ratio, and increased activity of the renin-angiotensin system but normal blood pressure. </a:t>
            </a:r>
          </a:p>
          <a:p>
            <a:pPr>
              <a:lnSpc>
                <a:spcPct val="150000"/>
              </a:lnSpc>
            </a:pPr>
            <a:r>
              <a:rPr lang="en-IN" b="1" dirty="0">
                <a:latin typeface="Arial" panose="020B0604020202020204" pitchFamily="34" charset="0"/>
                <a:cs typeface="Arial" panose="020B0604020202020204" pitchFamily="34" charset="0"/>
              </a:rPr>
              <a:t>Exclusion criteria:</a:t>
            </a:r>
          </a:p>
          <a:p>
            <a:pPr>
              <a:lnSpc>
                <a:spcPct val="150000"/>
              </a:lnSpc>
            </a:pPr>
            <a:r>
              <a:rPr lang="en-IN" dirty="0">
                <a:latin typeface="Arial" panose="020B0604020202020204" pitchFamily="34" charset="0"/>
                <a:cs typeface="Arial" panose="020B0604020202020204" pitchFamily="34" charset="0"/>
              </a:rPr>
              <a:t>Patients with metastatic </a:t>
            </a:r>
            <a:r>
              <a:rPr lang="en-IN" dirty="0" err="1">
                <a:latin typeface="Arial" panose="020B0604020202020204" pitchFamily="34" charset="0"/>
                <a:cs typeface="Arial" panose="020B0604020202020204" pitchFamily="34" charset="0"/>
              </a:rPr>
              <a:t>hypokalemia</a:t>
            </a:r>
            <a:r>
              <a:rPr lang="en-IN" dirty="0">
                <a:latin typeface="Arial" panose="020B0604020202020204" pitchFamily="34" charset="0"/>
                <a:cs typeface="Arial" panose="020B0604020202020204" pitchFamily="34" charset="0"/>
              </a:rPr>
              <a:t>, gastrointestinal loss of potassium, RTA, or medication history including treatment with diuretics, or ethanol were excluded from this study </a:t>
            </a:r>
          </a:p>
        </p:txBody>
      </p:sp>
    </p:spTree>
    <p:extLst>
      <p:ext uri="{BB962C8B-B14F-4D97-AF65-F5344CB8AC3E}">
        <p14:creationId xmlns:p14="http://schemas.microsoft.com/office/powerpoint/2010/main" val="3089262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5152F-5F03-52E0-1171-A85DD33084AA}"/>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Lab tests</a:t>
            </a:r>
          </a:p>
        </p:txBody>
      </p:sp>
      <p:sp>
        <p:nvSpPr>
          <p:cNvPr id="3" name="Content Placeholder 2">
            <a:extLst>
              <a:ext uri="{FF2B5EF4-FFF2-40B4-BE49-F238E27FC236}">
                <a16:creationId xmlns:a16="http://schemas.microsoft.com/office/drawing/2014/main" id="{8A163617-50B6-5A50-6A1C-302ADE1A18A5}"/>
              </a:ext>
            </a:extLst>
          </p:cNvPr>
          <p:cNvSpPr>
            <a:spLocks noGrp="1"/>
          </p:cNvSpPr>
          <p:nvPr>
            <p:ph idx="1"/>
          </p:nvPr>
        </p:nvSpPr>
        <p:spPr/>
        <p:txBody>
          <a:bodyPr/>
          <a:lstStyle/>
          <a:p>
            <a:pPr>
              <a:lnSpc>
                <a:spcPct val="150000"/>
              </a:lnSpc>
            </a:pPr>
            <a:r>
              <a:rPr lang="en-IN" dirty="0">
                <a:latin typeface="Arial" panose="020B0604020202020204" pitchFamily="34" charset="0"/>
                <a:cs typeface="Arial" panose="020B0604020202020204" pitchFamily="34" charset="0"/>
              </a:rPr>
              <a:t>Blood electrolyte - automatic biochemical </a:t>
            </a:r>
            <a:r>
              <a:rPr lang="en-IN" dirty="0" err="1">
                <a:latin typeface="Arial" panose="020B0604020202020204" pitchFamily="34" charset="0"/>
                <a:cs typeface="Arial" panose="020B0604020202020204" pitchFamily="34" charset="0"/>
              </a:rPr>
              <a:t>analyzer</a:t>
            </a:r>
            <a:r>
              <a:rPr lang="en-IN" dirty="0">
                <a:latin typeface="Arial" panose="020B0604020202020204" pitchFamily="34" charset="0"/>
                <a:cs typeface="Arial" panose="020B0604020202020204" pitchFamily="34" charset="0"/>
              </a:rPr>
              <a:t>.</a:t>
            </a:r>
          </a:p>
          <a:p>
            <a:pPr>
              <a:lnSpc>
                <a:spcPct val="150000"/>
              </a:lnSpc>
            </a:pPr>
            <a:r>
              <a:rPr lang="en-IN" dirty="0">
                <a:latin typeface="Arial" panose="020B0604020202020204" pitchFamily="34" charset="0"/>
                <a:cs typeface="Arial" panose="020B0604020202020204" pitchFamily="34" charset="0"/>
              </a:rPr>
              <a:t>ACTH and cortisol levels -chemiluminescence immunoassay method.</a:t>
            </a:r>
          </a:p>
          <a:p>
            <a:pPr>
              <a:lnSpc>
                <a:spcPct val="150000"/>
              </a:lnSpc>
            </a:pPr>
            <a:r>
              <a:rPr lang="en-IN" dirty="0">
                <a:latin typeface="Arial" panose="020B0604020202020204" pitchFamily="34" charset="0"/>
                <a:cs typeface="Arial" panose="020B0604020202020204" pitchFamily="34" charset="0"/>
              </a:rPr>
              <a:t> Plasma renin activity, plasma angiotensin, and plasma aldosterone - radioimmunoassay</a:t>
            </a:r>
          </a:p>
        </p:txBody>
      </p:sp>
    </p:spTree>
    <p:extLst>
      <p:ext uri="{BB962C8B-B14F-4D97-AF65-F5344CB8AC3E}">
        <p14:creationId xmlns:p14="http://schemas.microsoft.com/office/powerpoint/2010/main" val="1954459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8B689-35C7-A237-DF9A-2D3A92A522E2}"/>
              </a:ext>
            </a:extLst>
          </p:cNvPr>
          <p:cNvSpPr>
            <a:spLocks noGrp="1"/>
          </p:cNvSpPr>
          <p:nvPr>
            <p:ph type="title"/>
          </p:nvPr>
        </p:nvSpPr>
        <p:spPr>
          <a:solidFill>
            <a:srgbClr val="FFFF00"/>
          </a:solidFill>
        </p:spPr>
        <p:txBody>
          <a:bodyPr>
            <a:normAutofit/>
          </a:bodyPr>
          <a:lstStyle/>
          <a:p>
            <a:r>
              <a:rPr lang="en-IN" sz="3200" dirty="0">
                <a:latin typeface="Arial" panose="020B0604020202020204" pitchFamily="34" charset="0"/>
                <a:cs typeface="Arial" panose="020B0604020202020204" pitchFamily="34" charset="0"/>
              </a:rPr>
              <a:t>Genetic testing</a:t>
            </a:r>
          </a:p>
        </p:txBody>
      </p:sp>
      <p:sp>
        <p:nvSpPr>
          <p:cNvPr id="3" name="Content Placeholder 2">
            <a:extLst>
              <a:ext uri="{FF2B5EF4-FFF2-40B4-BE49-F238E27FC236}">
                <a16:creationId xmlns:a16="http://schemas.microsoft.com/office/drawing/2014/main" id="{1CA8CFB7-8202-80EE-D75D-21746C01E52E}"/>
              </a:ext>
            </a:extLst>
          </p:cNvPr>
          <p:cNvSpPr>
            <a:spLocks noGrp="1"/>
          </p:cNvSpPr>
          <p:nvPr>
            <p:ph idx="1"/>
          </p:nvPr>
        </p:nvSpPr>
        <p:spPr/>
        <p:txBody>
          <a:bodyPr>
            <a:normAutofit/>
          </a:bodyPr>
          <a:lstStyle/>
          <a:p>
            <a:pPr>
              <a:lnSpc>
                <a:spcPct val="150000"/>
              </a:lnSpc>
            </a:pPr>
            <a:r>
              <a:rPr lang="en-IN" dirty="0">
                <a:latin typeface="Arial" panose="020B0604020202020204" pitchFamily="34" charset="0"/>
                <a:cs typeface="Arial" panose="020B0604020202020204" pitchFamily="34" charset="0"/>
              </a:rPr>
              <a:t>Genomic DNA was extracted from peripheral blood using a DNA </a:t>
            </a:r>
            <a:r>
              <a:rPr lang="en-IN">
                <a:latin typeface="Arial" panose="020B0604020202020204" pitchFamily="34" charset="0"/>
                <a:cs typeface="Arial" panose="020B0604020202020204" pitchFamily="34" charset="0"/>
              </a:rPr>
              <a:t>extraction kit </a:t>
            </a:r>
            <a:endParaRPr lang="en-IN" dirty="0">
              <a:latin typeface="Arial" panose="020B0604020202020204" pitchFamily="34" charset="0"/>
              <a:cs typeface="Arial" panose="020B0604020202020204" pitchFamily="34" charset="0"/>
            </a:endParaRPr>
          </a:p>
          <a:p>
            <a:pPr>
              <a:lnSpc>
                <a:spcPct val="150000"/>
              </a:lnSpc>
            </a:pPr>
            <a:r>
              <a:rPr lang="en-IN" dirty="0">
                <a:latin typeface="Arial" panose="020B0604020202020204" pitchFamily="34" charset="0"/>
                <a:cs typeface="Arial" panose="020B0604020202020204" pitchFamily="34" charset="0"/>
              </a:rPr>
              <a:t>The polymerase chain reaction (PCR) product was purified using an agarose gel extraction kit (</a:t>
            </a:r>
            <a:r>
              <a:rPr lang="en-IN" dirty="0" err="1">
                <a:latin typeface="Arial" panose="020B0604020202020204" pitchFamily="34" charset="0"/>
                <a:cs typeface="Arial" panose="020B0604020202020204" pitchFamily="34" charset="0"/>
              </a:rPr>
              <a:t>Tiangen</a:t>
            </a:r>
            <a:r>
              <a:rPr lang="en-IN" dirty="0">
                <a:latin typeface="Arial" panose="020B0604020202020204" pitchFamily="34" charset="0"/>
                <a:cs typeface="Arial" panose="020B0604020202020204" pitchFamily="34" charset="0"/>
              </a:rPr>
              <a:t> Biotech Beijing Co., Ltd.).</a:t>
            </a:r>
          </a:p>
          <a:p>
            <a:pPr marL="0" indent="0">
              <a:buNone/>
            </a:pP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2222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106566-2198-03D5-F29E-9ED5C7F56133}"/>
              </a:ext>
            </a:extLst>
          </p:cNvPr>
          <p:cNvSpPr>
            <a:spLocks noGrp="1"/>
          </p:cNvSpPr>
          <p:nvPr>
            <p:ph idx="1"/>
          </p:nvPr>
        </p:nvSpPr>
        <p:spPr>
          <a:xfrm>
            <a:off x="492967" y="687289"/>
            <a:ext cx="10515600" cy="5722841"/>
          </a:xfrm>
        </p:spPr>
        <p:txBody>
          <a:bodyPr/>
          <a:lstStyle/>
          <a:p>
            <a:pPr>
              <a:lnSpc>
                <a:spcPct val="150000"/>
              </a:lnSpc>
            </a:pPr>
            <a:r>
              <a:rPr lang="en-US" dirty="0">
                <a:latin typeface="Arial" panose="020B0604020202020204" pitchFamily="34" charset="0"/>
                <a:cs typeface="Arial" panose="020B0604020202020204" pitchFamily="34" charset="0"/>
              </a:rPr>
              <a:t>All exons and exon-intron boundaries of the SLC12A3 and CLCNKB genes were amplified.</a:t>
            </a:r>
          </a:p>
          <a:p>
            <a:pPr>
              <a:lnSpc>
                <a:spcPct val="150000"/>
              </a:lnSpc>
            </a:pPr>
            <a:r>
              <a:rPr lang="en-US" dirty="0">
                <a:latin typeface="Arial" panose="020B0604020202020204" pitchFamily="34" charset="0"/>
                <a:cs typeface="Arial" panose="020B0604020202020204" pitchFamily="34" charset="0"/>
              </a:rPr>
              <a:t>When compound heterozygous mutations were suspected, the PCR products were inserted into the pCR2.1 TOPO vector (TA Cloning Kit, Invitrogen) and reamplified from 15 independent positive clones for direct sequencing (Shanghai </a:t>
            </a:r>
            <a:r>
              <a:rPr lang="en-US" dirty="0" err="1">
                <a:latin typeface="Arial" panose="020B0604020202020204" pitchFamily="34" charset="0"/>
                <a:cs typeface="Arial" panose="020B0604020202020204" pitchFamily="34" charset="0"/>
              </a:rPr>
              <a:t>Simplegen</a:t>
            </a:r>
            <a:r>
              <a:rPr lang="en-US" dirty="0">
                <a:latin typeface="Arial" panose="020B0604020202020204" pitchFamily="34" charset="0"/>
                <a:cs typeface="Arial" panose="020B0604020202020204" pitchFamily="34" charset="0"/>
              </a:rPr>
              <a:t> Medical Laboratory and Beijing BGI Sequencing).</a:t>
            </a:r>
          </a:p>
          <a:p>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0152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219</TotalTime>
  <Words>1284</Words>
  <Application>Microsoft Office PowerPoint</Application>
  <PresentationFormat>Widescreen</PresentationFormat>
  <Paragraphs>69</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Clinical and genetic analyses of Chinese patients with Gitelman syndrome</vt:lpstr>
      <vt:lpstr>Introduction </vt:lpstr>
      <vt:lpstr>PowerPoint Presentation</vt:lpstr>
      <vt:lpstr>AIM</vt:lpstr>
      <vt:lpstr>Materials &amp; method</vt:lpstr>
      <vt:lpstr>Inclusion criteria</vt:lpstr>
      <vt:lpstr>Lab tests</vt:lpstr>
      <vt:lpstr>Genetic testing</vt:lpstr>
      <vt:lpstr>PowerPoint Presentation</vt:lpstr>
      <vt:lpstr>In silico functional prediction of mutations</vt:lpstr>
      <vt:lpstr>Results </vt:lpstr>
      <vt:lpstr>PowerPoint Presentation</vt:lpstr>
      <vt:lpstr>PowerPoint Presentation</vt:lpstr>
      <vt:lpstr>PowerPoint Presentation</vt:lpstr>
      <vt:lpstr>PowerPoint Presentation</vt:lpstr>
      <vt:lpstr>Discussion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vt:lpstr>
      <vt:lpstr>PowerPoint Presentation</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Genetic Analysis of SLC12A3 gene in Chinese patients with Gitelman syndrome</dc:title>
  <dc:creator>suganya sribalaji</dc:creator>
  <cp:lastModifiedBy>suganya sribalaji</cp:lastModifiedBy>
  <cp:revision>8</cp:revision>
  <dcterms:created xsi:type="dcterms:W3CDTF">2022-11-24T06:06:00Z</dcterms:created>
  <dcterms:modified xsi:type="dcterms:W3CDTF">2022-11-25T08:39:40Z</dcterms:modified>
</cp:coreProperties>
</file>