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9" r:id="rId5"/>
    <p:sldId id="260" r:id="rId6"/>
    <p:sldId id="261" r:id="rId7"/>
    <p:sldId id="278" r:id="rId8"/>
    <p:sldId id="320" r:id="rId9"/>
    <p:sldId id="263" r:id="rId10"/>
    <p:sldId id="315" r:id="rId11"/>
    <p:sldId id="314" r:id="rId12"/>
    <p:sldId id="279" r:id="rId13"/>
    <p:sldId id="280" r:id="rId14"/>
    <p:sldId id="264" r:id="rId15"/>
    <p:sldId id="316" r:id="rId16"/>
    <p:sldId id="281" r:id="rId17"/>
    <p:sldId id="282" r:id="rId18"/>
    <p:sldId id="283" r:id="rId19"/>
    <p:sldId id="284" r:id="rId20"/>
    <p:sldId id="285" r:id="rId21"/>
    <p:sldId id="265" r:id="rId22"/>
    <p:sldId id="317" r:id="rId23"/>
    <p:sldId id="292" r:id="rId24"/>
    <p:sldId id="286" r:id="rId25"/>
    <p:sldId id="288" r:id="rId26"/>
    <p:sldId id="287" r:id="rId27"/>
    <p:sldId id="289" r:id="rId28"/>
    <p:sldId id="290" r:id="rId29"/>
    <p:sldId id="291" r:id="rId30"/>
    <p:sldId id="293" r:id="rId31"/>
    <p:sldId id="266" r:id="rId32"/>
    <p:sldId id="318" r:id="rId33"/>
    <p:sldId id="294" r:id="rId34"/>
    <p:sldId id="267" r:id="rId35"/>
    <p:sldId id="319" r:id="rId36"/>
    <p:sldId id="295" r:id="rId37"/>
    <p:sldId id="296" r:id="rId38"/>
    <p:sldId id="268" r:id="rId39"/>
    <p:sldId id="297" r:id="rId40"/>
    <p:sldId id="298" r:id="rId41"/>
    <p:sldId id="299" r:id="rId42"/>
    <p:sldId id="269" r:id="rId43"/>
    <p:sldId id="272" r:id="rId44"/>
    <p:sldId id="274" r:id="rId45"/>
    <p:sldId id="275" r:id="rId46"/>
    <p:sldId id="276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2C750-792F-53DB-7A51-7790FB8A5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DFDA7B-DF11-C8C1-00EE-FCD495CC3C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B88EE-7E71-DC39-0DCE-58C59BDD0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C49E1-D12A-15F2-9867-AAA954F41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CD8C8-7985-7A2F-15B8-849D85D73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1210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12483-01E9-84A6-221C-2D29455FC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B8A930-941B-2F0A-2AA8-6EEF1B019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1062D-DB6C-763B-F89E-2302E6DAC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6FD1A-6D31-D352-5392-9D0B8AEFC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24701-A4A8-51A6-845C-B83A0E3A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5207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29E7BD-712E-3F2F-83A1-631A2723DF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50CA24-EBFC-0E29-EDBB-6079951BE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95946-0245-FF5A-E619-D8DA37EDE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91F68-F320-BBA8-A4C2-CC9AB46F4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B3DD6-7125-6B10-8C60-5345FEEF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7700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E2AF6-B756-499D-1FA8-80464B27D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0A43E-71A8-4602-068D-92FE6781C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945D0-65CC-AE27-75B5-B940D0413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2B862-DE17-EE1E-7A8B-1EAEF1AC3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926B8-E482-2AEC-D47A-1689F9E9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1600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00A51-499F-4170-B99D-C5D926B6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F8BB2-581E-5BD9-EAC1-04CAE7A5C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AEFD4-079C-0D4A-7B7C-2BECC8056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ECED3-B3F6-276E-FF19-159B66794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01327-E0D2-E53C-3B38-64913C33B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588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C760-5339-02EB-F2D5-52B4F94FF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D0B10-3581-3343-1CBB-B16BD60684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78294-A58C-AC8B-BD7A-4D86E0FA9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E16CD-5791-B9B3-9B7C-29B7DF511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4D5A5-2AE8-B643-BF2B-60951798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22618-563C-73F2-5E64-2C7745C2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487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62E4-2247-ADB7-0FD1-6784DD641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4D55F-6EF7-0B25-A331-FFB6C2A6D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757C30-E9F1-E433-6CE7-56829F94BE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77E153-DA46-C21F-5401-5E606DF74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060D96-0672-83BA-8354-544077E619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1AEFCE-CE1C-1A79-D426-141FBD8A2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7B120C-0DE3-D06D-6721-D2830C557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13D995-D2D9-3C2F-9FD4-B57CD3DE8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6730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A1CC4-2F90-4604-97D5-20A57DC03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BB1841-DA03-7433-AE9A-1DC97DE3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F7F8DC-48A6-68E2-0B02-6A13CA3F5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C3B675-D0F1-875A-C2F1-A186B64CC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0258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719988-E951-7071-553A-22F0A07E7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680052-29AE-78E5-E8E6-DBFEE7636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F7BFC-7557-2425-31FD-1A1D1EAF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0023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80AA5-AD5F-E43D-6865-31346FA8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660D5-DAED-78A9-95AB-99DD339B9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4A3D1-BEE4-E8BC-5FC7-7C801AD5B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E9107B-0CCB-E58C-E0C8-4976BDA8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5F927F-9D69-4BA8-CF10-64CC92692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889C4C-35C4-F31D-75BD-B1E73D25E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6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88877-454F-100E-B00C-08ADE6E64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7893AC-5827-BD74-D1BF-04589B1D6C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7F090-D8F5-8EB1-A235-4E053A81B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D0764-748E-69EE-9B6B-AB2EAE738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7F26AF-14F0-C6C1-FC15-61B2AC932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6DC98C-B979-C3F2-DB56-547CF85F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814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CDF3F6-738C-C7B0-5F90-A2777A411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C1AEA-82CF-236D-7AF2-90A351B21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F3EF7-C899-6E37-DA9F-94D3B22F99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422E1-2584-4B17-9DB8-4E50FF55C0E1}" type="datetimeFigureOut">
              <a:rPr lang="en-IN" smtClean="0"/>
              <a:t>19-07-2022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0AB95-3F4A-207F-1B16-1685DFFB2B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B6003-CC2F-A245-B873-858DB65E0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A9EFB-76BE-48F0-9909-17F1C03E0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635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C90F7-54E1-26E7-521D-60083C53A9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Urea Cycle Disorders</a:t>
            </a:r>
            <a:endParaRPr lang="en-I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2DE72D-3572-8327-68F7-E49A90B3C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8352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B4E8C-DA94-8152-747F-FEB7ACEFB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A3D01-C8D3-9C91-2249-87FDECE46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NH3 + CO2                            </a:t>
            </a:r>
            <a:r>
              <a:rPr lang="en-US" dirty="0" err="1"/>
              <a:t>Carbamyl</a:t>
            </a:r>
            <a:r>
              <a:rPr lang="en-US" dirty="0"/>
              <a:t> phosphate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                              CPS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/>
              <a:t>   </a:t>
            </a:r>
          </a:p>
          <a:p>
            <a:pPr marL="0" indent="0">
              <a:lnSpc>
                <a:spcPct val="150000"/>
              </a:lnSpc>
              <a:buNone/>
            </a:pPr>
            <a:endParaRPr lang="en-IN" dirty="0"/>
          </a:p>
          <a:p>
            <a:pPr marL="0" indent="0">
              <a:lnSpc>
                <a:spcPct val="150000"/>
              </a:lnSpc>
              <a:buNone/>
            </a:pPr>
            <a:r>
              <a:rPr lang="en-IN" dirty="0"/>
              <a:t>                             NAG                                                                                                                                                         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DE39703-98A2-18CD-18C1-8FBE8A0543F0}"/>
              </a:ext>
            </a:extLst>
          </p:cNvPr>
          <p:cNvCxnSpPr/>
          <p:nvPr/>
        </p:nvCxnSpPr>
        <p:spPr>
          <a:xfrm>
            <a:off x="2995127" y="2313992"/>
            <a:ext cx="18941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E1F62B-6B6B-3918-533B-CAA85691E26E}"/>
              </a:ext>
            </a:extLst>
          </p:cNvPr>
          <p:cNvCxnSpPr>
            <a:cxnSpLocks/>
          </p:cNvCxnSpPr>
          <p:nvPr/>
        </p:nvCxnSpPr>
        <p:spPr>
          <a:xfrm>
            <a:off x="3722915" y="2146041"/>
            <a:ext cx="0" cy="335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D74F12-55DC-5BD9-3631-50BAA8DAAA12}"/>
              </a:ext>
            </a:extLst>
          </p:cNvPr>
          <p:cNvCxnSpPr>
            <a:cxnSpLocks/>
          </p:cNvCxnSpPr>
          <p:nvPr/>
        </p:nvCxnSpPr>
        <p:spPr>
          <a:xfrm>
            <a:off x="3847322" y="2146041"/>
            <a:ext cx="0" cy="335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F743CC-6EFE-7CDE-BBEF-0CE00122F91E}"/>
              </a:ext>
            </a:extLst>
          </p:cNvPr>
          <p:cNvCxnSpPr/>
          <p:nvPr/>
        </p:nvCxnSpPr>
        <p:spPr>
          <a:xfrm>
            <a:off x="3629608" y="3321698"/>
            <a:ext cx="0" cy="1324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739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ECD0B-A12F-BAB7-A2E6-7836C975B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Clinical Features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2E128-C7B3-5051-306A-DE1AE070E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Refusal to eat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Vomiting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Lethargy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Convulsion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Coma 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8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2CD19-186F-4225-E2E0-4B14B3A6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Lab 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0C45F-E105-76D2-54E5-6ADD7D6A0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Hyperammonaemia without increase in specific AA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glutamine and alanine secondary to Hyperammonemia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Urine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orotic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acid low / nil </a:t>
            </a:r>
          </a:p>
        </p:txBody>
      </p:sp>
    </p:spTree>
    <p:extLst>
      <p:ext uri="{BB962C8B-B14F-4D97-AF65-F5344CB8AC3E}">
        <p14:creationId xmlns:p14="http://schemas.microsoft.com/office/powerpoint/2010/main" val="838591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33B55-DF0A-FE12-F116-D45D39086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Treatment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46F0C-DF6A-7F30-61A2-67A1AA6D5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Oral administration of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Carbamylglutamate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457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E7301-E9E5-D1E6-C066-17E927026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Hyperammonaemia Type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7A165-BDA9-B398-8442-6F1D63365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X linked trait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Hemizygous males than heterozygous female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Defect- OTC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012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EA3D6-B761-8F01-CDA6-1FE1C5C36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A3F33-1367-8A7F-2C5F-80A0B850A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Carbomyl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phosphate                          Citrulline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OTC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C1D8125-D453-29AC-8C68-56C31A6A2B63}"/>
              </a:ext>
            </a:extLst>
          </p:cNvPr>
          <p:cNvCxnSpPr/>
          <p:nvPr/>
        </p:nvCxnSpPr>
        <p:spPr>
          <a:xfrm>
            <a:off x="4842589" y="2286001"/>
            <a:ext cx="19500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5324ED-8276-5264-E87C-F6F6C65F007D}"/>
              </a:ext>
            </a:extLst>
          </p:cNvPr>
          <p:cNvCxnSpPr>
            <a:cxnSpLocks/>
          </p:cNvCxnSpPr>
          <p:nvPr/>
        </p:nvCxnSpPr>
        <p:spPr>
          <a:xfrm>
            <a:off x="5495731" y="198742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9B0468-02F2-FE04-4450-242C874F97CC}"/>
              </a:ext>
            </a:extLst>
          </p:cNvPr>
          <p:cNvCxnSpPr>
            <a:cxnSpLocks/>
          </p:cNvCxnSpPr>
          <p:nvPr/>
        </p:nvCxnSpPr>
        <p:spPr>
          <a:xfrm>
            <a:off x="5701004" y="198742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674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B4824-DC4A-4F99-408A-1212E9885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Clinical Manifestation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FD1AE-020A-3CFC-30B1-DF74381F3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Ataxia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Mental confusion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Vomiting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Agitation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Occurs after ingestion of High protein Diet</a:t>
            </a:r>
          </a:p>
        </p:txBody>
      </p:sp>
    </p:spTree>
    <p:extLst>
      <p:ext uri="{BB962C8B-B14F-4D97-AF65-F5344CB8AC3E}">
        <p14:creationId xmlns:p14="http://schemas.microsoft.com/office/powerpoint/2010/main" val="3638801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ECF72-88F5-7094-72D7-1E42BC8E1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D68840-9577-493F-DB0F-D899795AB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049" y="0"/>
            <a:ext cx="11437812" cy="661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54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C962E-DA10-F299-4966-539198E1E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Lab 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80253-7ADB-B376-323B-29BFEAB56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Hyperammonemia without increase in any specific AA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 in glutamine and alanine secondary to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hyperammonemia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in Urinary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orotic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Acid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Mimic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lysinuric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protein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intolearnce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003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2DEAD-01F9-1619-559E-B8311CAAA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07713-8C93-EB25-34D0-9AA241F4B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Identification of Mutant gene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Pre natal- Liver biopsy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DNA analysis from Chronic Villous Samples</a:t>
            </a:r>
          </a:p>
        </p:txBody>
      </p:sp>
    </p:spTree>
    <p:extLst>
      <p:ext uri="{BB962C8B-B14F-4D97-AF65-F5344CB8AC3E}">
        <p14:creationId xmlns:p14="http://schemas.microsoft.com/office/powerpoint/2010/main" val="2122533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E481D-88C4-11D9-EB1F-AC5DD3CF3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B81C6-F92B-0468-7214-6BB920725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Genetic disorder caused by mutation which results in deficiency of one of the five enzyme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C/F: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1 in 30000 live births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Hyperammonaemia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Encephalopathy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Respiratory alkalosis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038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7AAA4-9563-D3AB-D808-3F99D8C68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Treatment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80B7A-D1C4-AA58-9C20-9A3BB0A35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Liver transplantation</a:t>
            </a:r>
          </a:p>
        </p:txBody>
      </p:sp>
    </p:spTree>
    <p:extLst>
      <p:ext uri="{BB962C8B-B14F-4D97-AF65-F5344CB8AC3E}">
        <p14:creationId xmlns:p14="http://schemas.microsoft.com/office/powerpoint/2010/main" val="2081764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2B755-290E-F7A9-6C45-B980F40DA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Citrullinemia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EA20B-7D92-5CC7-1A16-EAD27B0A2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Autosomal Recessive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Defect- Arginosuccinate synthase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Type I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Type II </a:t>
            </a:r>
          </a:p>
        </p:txBody>
      </p:sp>
    </p:spTree>
    <p:extLst>
      <p:ext uri="{BB962C8B-B14F-4D97-AF65-F5344CB8AC3E}">
        <p14:creationId xmlns:p14="http://schemas.microsoft.com/office/powerpoint/2010/main" val="297503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1F9B0-B4AB-4753-96B0-25656E27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09DF7-30F1-4E27-FB2B-E9325C10D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Citrulline + aspartic acid                       ASA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ASA synthetase 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AA51157-4FA4-7623-D79B-DA39A29D7EEF}"/>
              </a:ext>
            </a:extLst>
          </p:cNvPr>
          <p:cNvCxnSpPr/>
          <p:nvPr/>
        </p:nvCxnSpPr>
        <p:spPr>
          <a:xfrm>
            <a:off x="5209591" y="2267339"/>
            <a:ext cx="17728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D541C75-5B07-8E5F-0D1F-F86F0B6C9BEA}"/>
              </a:ext>
            </a:extLst>
          </p:cNvPr>
          <p:cNvCxnSpPr/>
          <p:nvPr/>
        </p:nvCxnSpPr>
        <p:spPr>
          <a:xfrm>
            <a:off x="5738327" y="2099388"/>
            <a:ext cx="0" cy="401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210906-B617-7A6B-EA87-392A5FFC54F3}"/>
              </a:ext>
            </a:extLst>
          </p:cNvPr>
          <p:cNvCxnSpPr/>
          <p:nvPr/>
        </p:nvCxnSpPr>
        <p:spPr>
          <a:xfrm>
            <a:off x="5872065" y="2099388"/>
            <a:ext cx="0" cy="401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733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E4A83-C4EF-C390-8073-A8391A965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C290F4-0EE7-16F8-E4EC-3D3A70EDC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914" y="230541"/>
            <a:ext cx="9423919" cy="626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63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CE720-0A86-D55B-0840-B14E53C13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Type I </a:t>
            </a:r>
            <a:r>
              <a:rPr lang="en-IN" sz="2800" dirty="0" err="1">
                <a:latin typeface="Arial" panose="020B0604020202020204" pitchFamily="34" charset="0"/>
                <a:cs typeface="Arial" panose="020B0604020202020204" pitchFamily="34" charset="0"/>
              </a:rPr>
              <a:t>citrullinimia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D414B-515C-A300-41AF-53EF26D86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Severe / Neonatal form- first few days of Life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Subacute / mild form – FTT, frequent vomiting, Developmental Delay, dry and brittle Hair</a:t>
            </a:r>
          </a:p>
          <a:p>
            <a:pPr>
              <a:lnSpc>
                <a:spcPct val="17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Gradually after 1yr of Life</a:t>
            </a:r>
          </a:p>
          <a:p>
            <a:pPr>
              <a:lnSpc>
                <a:spcPct val="17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</a:p>
          <a:p>
            <a:pPr>
              <a:lnSpc>
                <a:spcPct val="17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9q34</a:t>
            </a:r>
          </a:p>
        </p:txBody>
      </p:sp>
    </p:spTree>
    <p:extLst>
      <p:ext uri="{BB962C8B-B14F-4D97-AF65-F5344CB8AC3E}">
        <p14:creationId xmlns:p14="http://schemas.microsoft.com/office/powerpoint/2010/main" val="2890559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B4BD0-8B2E-6752-E54E-B2D2554A4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54321-14AB-4816-853A-167C112CE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LAB: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Plasma citrulline increased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Urine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orotic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acid increased 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165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F55B1-E889-AAA6-B5C9-934A5F18E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42116-2075-4BDC-3C80-44CEF90CA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Prenatal – CVS DNA analysis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Enzyme activity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TREATMENT: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Arginine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Prognosis is poor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Protein restricted diet with sodium benzoate and arginine</a:t>
            </a:r>
          </a:p>
        </p:txBody>
      </p:sp>
    </p:spTree>
    <p:extLst>
      <p:ext uri="{BB962C8B-B14F-4D97-AF65-F5344CB8AC3E}">
        <p14:creationId xmlns:p14="http://schemas.microsoft.com/office/powerpoint/2010/main" val="3527432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55A24-A804-CC9E-A79F-3A0792E48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Type II </a:t>
            </a:r>
            <a:r>
              <a:rPr lang="en-IN" sz="2800" dirty="0" err="1">
                <a:latin typeface="Arial" panose="020B0604020202020204" pitchFamily="34" charset="0"/>
                <a:cs typeface="Arial" panose="020B0604020202020204" pitchFamily="34" charset="0"/>
              </a:rPr>
              <a:t>citrulinimia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875B7-14FC-364E-A742-EDFBC5A44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Defect: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Citrin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SLC25A13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7q21.3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Transport Aspartate from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mitochrondria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to cytoplasm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2 types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Type II neonatal form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Type II adult form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845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43C00-8FD6-43EE-425C-C615BB93C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Type II neonatal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85B36-A86D-FD67-C131-5C9A18F7C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Known as neonatal hepatic cholestasis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3months of age 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Include jaundice with mild hyperbilirubinemia</a:t>
            </a:r>
          </a:p>
          <a:p>
            <a:pPr>
              <a:lnSpc>
                <a:spcPct val="150000"/>
              </a:lnSpc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Hypoproteinimia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PT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ALP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876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38BF6-C61A-3E7D-BF94-FB53270D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Lab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5BB45-C8F9-6B2C-2699-2244971F8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Plasma ammonia and citrulline normal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methionine, tyrosine, alanine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AFP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Liver biopsy: fatty infiltration,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cholethiasis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with dilated canaliculi, fibrosis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Seen in JAPAN</a:t>
            </a:r>
          </a:p>
        </p:txBody>
      </p:sp>
    </p:spTree>
    <p:extLst>
      <p:ext uri="{BB962C8B-B14F-4D97-AF65-F5344CB8AC3E}">
        <p14:creationId xmlns:p14="http://schemas.microsoft.com/office/powerpoint/2010/main" val="1221490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0E658-E15B-AF9E-35DF-6F4413398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Urea Cycle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085F6-7DF2-08EF-ABD9-1A52F9467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Krebs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Henseleit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cycle / Ornithine cycle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Urea is formed from Ammonia, CO2 and Aspartate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Site: Liver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Subcellular Site: Mitochondria / Cytosol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07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2CB8D-B502-1715-3BAC-283D2F8B6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Type II Adult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417A7-B552-8390-76C8-B70AC6713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Disorientation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Delirium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Delusion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Tremor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Frank psychosis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20-40yrs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Liver transplantation</a:t>
            </a:r>
          </a:p>
        </p:txBody>
      </p:sp>
    </p:spTree>
    <p:extLst>
      <p:ext uri="{BB962C8B-B14F-4D97-AF65-F5344CB8AC3E}">
        <p14:creationId xmlns:p14="http://schemas.microsoft.com/office/powerpoint/2010/main" val="4074575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E93-BF69-60B7-A68F-47A95D496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Arginosuccinate Aciduria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C0A2C-9F7F-D2A5-BF88-445D92CC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Defect- arginosuccinate Lyase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7cen q 11.2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IN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few days of Life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Mortality high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Dryness and brittle Hair (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trichorrechexis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nodosa)</a:t>
            </a:r>
          </a:p>
        </p:txBody>
      </p:sp>
    </p:spTree>
    <p:extLst>
      <p:ext uri="{BB962C8B-B14F-4D97-AF65-F5344CB8AC3E}">
        <p14:creationId xmlns:p14="http://schemas.microsoft.com/office/powerpoint/2010/main" val="27023858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22AC1-B4E3-4969-17FD-C73CE6932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F1EAC-CC05-890D-03CB-9DD8D476D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Arginosuccinic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Acid                         Arginine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ASA lyase 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BE48A09-8AB0-0973-2908-4BC87670ADA1}"/>
              </a:ext>
            </a:extLst>
          </p:cNvPr>
          <p:cNvCxnSpPr/>
          <p:nvPr/>
        </p:nvCxnSpPr>
        <p:spPr>
          <a:xfrm>
            <a:off x="4556449" y="2317103"/>
            <a:ext cx="20247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06FEC9-F129-A5EE-44BF-C0B8C29B65C6}"/>
              </a:ext>
            </a:extLst>
          </p:cNvPr>
          <p:cNvCxnSpPr/>
          <p:nvPr/>
        </p:nvCxnSpPr>
        <p:spPr>
          <a:xfrm>
            <a:off x="5327779" y="2149152"/>
            <a:ext cx="0" cy="335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3E5197-8A65-6026-3A10-72EDC9F7EC6D}"/>
              </a:ext>
            </a:extLst>
          </p:cNvPr>
          <p:cNvCxnSpPr/>
          <p:nvPr/>
        </p:nvCxnSpPr>
        <p:spPr>
          <a:xfrm>
            <a:off x="5545494" y="2149152"/>
            <a:ext cx="0" cy="335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759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559FC-0B5B-6D84-A4F1-5FF64ACDC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Lab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E167A-D5B7-9BB9-BF54-2C9BDDFD6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Liver enzymes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Glutamine &amp; alanine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Citrulline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ASA found in Urine and CSF</a:t>
            </a:r>
          </a:p>
        </p:txBody>
      </p:sp>
    </p:spTree>
    <p:extLst>
      <p:ext uri="{BB962C8B-B14F-4D97-AF65-F5344CB8AC3E}">
        <p14:creationId xmlns:p14="http://schemas.microsoft.com/office/powerpoint/2010/main" val="287533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75DD3-024D-6BAE-66CE-8597A8E1F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 err="1">
                <a:latin typeface="Arial" panose="020B0604020202020204" pitchFamily="34" charset="0"/>
                <a:cs typeface="Arial" panose="020B0604020202020204" pitchFamily="34" charset="0"/>
              </a:rPr>
              <a:t>Hyperarginemia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7A673-28D1-6766-D3D0-455355767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Mild variety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2-4yrs of age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Defect- arginase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Two enzymes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Cytosolic A1( liver and erythrocyte)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Renal and brain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mitochrondria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(6q23)</a:t>
            </a:r>
          </a:p>
        </p:txBody>
      </p:sp>
    </p:spTree>
    <p:extLst>
      <p:ext uri="{BB962C8B-B14F-4D97-AF65-F5344CB8AC3E}">
        <p14:creationId xmlns:p14="http://schemas.microsoft.com/office/powerpoint/2010/main" val="21983707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0270C-658E-E1C4-2438-67398ED87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EBCE2-A4E4-8839-AA18-6686A4CB2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Arginine                          ornithine 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Arginase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4D56862-D9F3-05C5-0944-8456B88D9FE6}"/>
              </a:ext>
            </a:extLst>
          </p:cNvPr>
          <p:cNvCxnSpPr/>
          <p:nvPr/>
        </p:nvCxnSpPr>
        <p:spPr>
          <a:xfrm>
            <a:off x="2771192" y="2136710"/>
            <a:ext cx="21647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7A9D4BC-19CB-7C9C-CB1E-921036C38974}"/>
              </a:ext>
            </a:extLst>
          </p:cNvPr>
          <p:cNvCxnSpPr/>
          <p:nvPr/>
        </p:nvCxnSpPr>
        <p:spPr>
          <a:xfrm>
            <a:off x="3424335" y="1987420"/>
            <a:ext cx="0" cy="3545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192378-7C04-66D4-84CB-2AFF7C8D54CC}"/>
              </a:ext>
            </a:extLst>
          </p:cNvPr>
          <p:cNvCxnSpPr/>
          <p:nvPr/>
        </p:nvCxnSpPr>
        <p:spPr>
          <a:xfrm>
            <a:off x="3629608" y="1987420"/>
            <a:ext cx="0" cy="3545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162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9842E-5943-F1A8-5536-B94B98E44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Clinical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E310F-5B02-B547-FB8A-2CA155F45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Rare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Insidious onset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Remain asymptomatic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Progressive spastic diplegia with scissoring lower extremities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Developmental delay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Seizure </a:t>
            </a:r>
          </a:p>
        </p:txBody>
      </p:sp>
    </p:spTree>
    <p:extLst>
      <p:ext uri="{BB962C8B-B14F-4D97-AF65-F5344CB8AC3E}">
        <p14:creationId xmlns:p14="http://schemas.microsoft.com/office/powerpoint/2010/main" val="9353756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7779B-0144-55ED-BB60-4A34079CE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LAB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73378-D465-B04C-D055-720EF6422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arginine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Urine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orotic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Acid increased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Diagnosis: arginine in urine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Treatment: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Low protein diet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Adm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of synthetic protein made of essential AA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Sodium benzoate</a:t>
            </a:r>
          </a:p>
        </p:txBody>
      </p:sp>
    </p:spTree>
    <p:extLst>
      <p:ext uri="{BB962C8B-B14F-4D97-AF65-F5344CB8AC3E}">
        <p14:creationId xmlns:p14="http://schemas.microsoft.com/office/powerpoint/2010/main" val="1515040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94D1-362F-402D-EB6D-49B33F74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HHH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0B0F8-20CC-692B-3872-8FC3145B4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Defect- ornithine transporter 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SLC25A15</a:t>
            </a:r>
          </a:p>
          <a:p>
            <a:pPr>
              <a:lnSpc>
                <a:spcPct val="150000"/>
              </a:lnSpc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Hyperornithinemia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hyperammonemia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homocitrullinemia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Transport system from cytosol to mitochondria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Accumulation of ornithine in cytosol</a:t>
            </a:r>
          </a:p>
          <a:p>
            <a:pPr>
              <a:lnSpc>
                <a:spcPct val="150000"/>
              </a:lnSpc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Defn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of ornithine in mitochondria</a:t>
            </a:r>
          </a:p>
          <a:p>
            <a:pPr>
              <a:lnSpc>
                <a:spcPct val="150000"/>
              </a:lnSpc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4484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D5240-499E-E851-83FB-4854E85B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Clinical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11E93-ED01-8D01-0F18-A9BEA37C1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Vomiting</a:t>
            </a:r>
          </a:p>
          <a:p>
            <a:pPr>
              <a:lnSpc>
                <a:spcPct val="150000"/>
              </a:lnSpc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Lethergy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Refusal to feed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DTR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Seizures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Clonus </a:t>
            </a:r>
          </a:p>
        </p:txBody>
      </p:sp>
    </p:spTree>
    <p:extLst>
      <p:ext uri="{BB962C8B-B14F-4D97-AF65-F5344CB8AC3E}">
        <p14:creationId xmlns:p14="http://schemas.microsoft.com/office/powerpoint/2010/main" val="1895959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8A9DF-8DFD-19A7-2BA2-602940E35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114A1-1E5C-B486-6204-61ABC0B16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Ammonia is trapped as Glutamine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Brain &amp; Kidney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– small amount of Ammonia is generated and trapped 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Ammonia is Toxic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Normal concentration- 10-20microgm/dL</a:t>
            </a:r>
          </a:p>
        </p:txBody>
      </p:sp>
    </p:spTree>
    <p:extLst>
      <p:ext uri="{BB962C8B-B14F-4D97-AF65-F5344CB8AC3E}">
        <p14:creationId xmlns:p14="http://schemas.microsoft.com/office/powerpoint/2010/main" val="35615885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526FE-C7D3-9AC2-224A-6F2BAD5E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Lab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47063-886E-B203-9EE6-6E1113F22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plasma ornithine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Increased plasma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Homocitrulline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5341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3DE0E-BB9E-7C5B-3ED7-8978AE5BA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Transient Hyperammonaemia of New Born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20490-CF4B-5F84-6731-E477756D4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Very low birth infant – mild which last for about 6-8weeks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Asymptomatic follow up to 18months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Severe transient hyperammonaemia- observed in New born infant with premature and respiratory distress</a:t>
            </a:r>
          </a:p>
        </p:txBody>
      </p:sp>
    </p:spTree>
    <p:extLst>
      <p:ext uri="{BB962C8B-B14F-4D97-AF65-F5344CB8AC3E}">
        <p14:creationId xmlns:p14="http://schemas.microsoft.com/office/powerpoint/2010/main" val="15258775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86B4F-A18A-4E56-B635-F7796E1CD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E15BFB-EA19-EECF-567C-836270E12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518"/>
          <a:stretch/>
        </p:blipFill>
        <p:spPr>
          <a:xfrm>
            <a:off x="838200" y="662473"/>
            <a:ext cx="10515600" cy="612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290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BC8EC-E89D-896C-05C3-955800CED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Acquired Hyperammonaemia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87477-735F-E5C3-4BF4-C837F5D64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Liver cirrhosis 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Loss of hepatocytes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Replaced by fibrous connective tissue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Impairs the blood flow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37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FFD11-1B52-8AFA-1940-0839111DF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7595437-2124-D6A5-FA9F-69371466C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135" y="895740"/>
            <a:ext cx="11112759" cy="578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079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F48E7-61C2-6404-9025-4CCE42734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E58A0E-DC79-A6F9-88B8-9C14B3C6F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861" y="251926"/>
            <a:ext cx="11103429" cy="660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6742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5A3FD-0EF7-D5A4-B0BB-7FE25E1D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5C21C4-EE6C-6B9F-89D6-F403345D2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698" y="365125"/>
            <a:ext cx="11644604" cy="635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723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2CBE8-D99F-2B22-DD47-A24F93D2A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Ammonia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68853-6417-7D6C-BE63-2ABAD2EEC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Formed from deamination of AA during protein metabolism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Removed from circulation and converted into urea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Free ammonia is toxic and present in plasma in low concentration</a:t>
            </a:r>
          </a:p>
        </p:txBody>
      </p:sp>
    </p:spTree>
    <p:extLst>
      <p:ext uri="{BB962C8B-B14F-4D97-AF65-F5344CB8AC3E}">
        <p14:creationId xmlns:p14="http://schemas.microsoft.com/office/powerpoint/2010/main" val="3463194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ED3C8-4EA4-3189-A8EF-4C6D1E60B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Physiology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A480E-7AE4-C48D-AAA3-72A92DDE0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NH3 is formed from the catabolism of AA &amp; bacterial metabolism in Lumen of Intestine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NH3 consumed by parenchymal cells of Liver to produce Urea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Normal physiologic pH it is ammonium ion and excreted by kidney and act as buffer</a:t>
            </a:r>
          </a:p>
        </p:txBody>
      </p:sp>
    </p:spTree>
    <p:extLst>
      <p:ext uri="{BB962C8B-B14F-4D97-AF65-F5344CB8AC3E}">
        <p14:creationId xmlns:p14="http://schemas.microsoft.com/office/powerpoint/2010/main" val="10309805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F0F68-9003-9BC1-EA1F-C226E948D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CD02A-C0FF-F6E1-09DB-CA8FCD097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Monitoring NH3 used in the prognosis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Arterial NH3 is the best indicator of the severity of disease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Used in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Hepatic failure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Reye’s syndrome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Inherited UCD</a:t>
            </a:r>
          </a:p>
        </p:txBody>
      </p:sp>
    </p:spTree>
    <p:extLst>
      <p:ext uri="{BB962C8B-B14F-4D97-AF65-F5344CB8AC3E}">
        <p14:creationId xmlns:p14="http://schemas.microsoft.com/office/powerpoint/2010/main" val="104175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853B5-949D-73EC-5BD5-BDE673B1D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Urea Cycle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DFB097-B6B2-C7BA-4B6E-C1308B211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16" y="9331"/>
            <a:ext cx="1199916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396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4F0D8-F0A5-96FB-649B-DA0370ABA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methods for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B7F19-C4B5-2849-F82A-FF6500EB0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Chemical methods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Enzymatic method</a:t>
            </a: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421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E181E-6319-6246-1016-61DC44E78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Chemical methods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418E-6C77-9704-E715-30A181FDB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Ion selective electrode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First method developed by Conway in 1935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Diffuse of NH3 through Ion selective membrane into NH4cl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Due to this there is change in pH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And this is measured potentiometrically</a:t>
            </a:r>
          </a:p>
        </p:txBody>
      </p:sp>
    </p:spTree>
    <p:extLst>
      <p:ext uri="{BB962C8B-B14F-4D97-AF65-F5344CB8AC3E}">
        <p14:creationId xmlns:p14="http://schemas.microsoft.com/office/powerpoint/2010/main" val="6082806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16621-8E08-890F-84D6-77A27D770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F9BD6-2B60-5431-7C8F-6C40D7CA5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2. Spectrophotometric 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NH3+BPB----- Blue dye</a:t>
            </a:r>
          </a:p>
        </p:txBody>
      </p:sp>
    </p:spTree>
    <p:extLst>
      <p:ext uri="{BB962C8B-B14F-4D97-AF65-F5344CB8AC3E}">
        <p14:creationId xmlns:p14="http://schemas.microsoft.com/office/powerpoint/2010/main" val="7743335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AC8D8-6BF7-EE4C-4911-07C8CB87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Enzymatic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ED94A-B98B-660C-A9F8-01854A2F7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Glutamate dehydrogenase</a:t>
            </a:r>
          </a:p>
          <a:p>
            <a:pPr>
              <a:lnSpc>
                <a:spcPct val="20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NH4+2oxoglutarate+NADPH+H------- Glutamate + NADP+H2O</a:t>
            </a:r>
          </a:p>
        </p:txBody>
      </p:sp>
    </p:spTree>
    <p:extLst>
      <p:ext uri="{BB962C8B-B14F-4D97-AF65-F5344CB8AC3E}">
        <p14:creationId xmlns:p14="http://schemas.microsoft.com/office/powerpoint/2010/main" val="13958666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25FB1-07E8-B47E-344F-0E1210BD8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SPECIMEN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343A9-DEE0-522A-CB47-B979FD949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Venous blood without any trauma and placed immediately in Ice pack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Centrifuge 0˚ to 4˚C within 20mins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Analysed as soon as possible/frozen(-20˚C)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Erythrocytes contains two or three times much ammonia </a:t>
            </a:r>
          </a:p>
        </p:txBody>
      </p:sp>
    </p:spTree>
    <p:extLst>
      <p:ext uri="{BB962C8B-B14F-4D97-AF65-F5344CB8AC3E}">
        <p14:creationId xmlns:p14="http://schemas.microsoft.com/office/powerpoint/2010/main" val="33222556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41EE0-FCFE-7372-7920-42E31195F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Interferance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3F95E-14B1-5DF0-CE7D-DC0389C7F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Ammonium salts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Asparginase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Barbiturates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Diuretics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Ethanol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Cigrette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smoking</a:t>
            </a:r>
          </a:p>
        </p:txBody>
      </p:sp>
    </p:spTree>
    <p:extLst>
      <p:ext uri="{BB962C8B-B14F-4D97-AF65-F5344CB8AC3E}">
        <p14:creationId xmlns:p14="http://schemas.microsoft.com/office/powerpoint/2010/main" val="15216121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1F021-EEEA-6B29-41E3-19D7555B5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Others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41FF3-810F-E50A-0ED1-1E1437D35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Diphenhydraine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Lactobacillus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acidophillus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Lactulose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Levadopa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Will decrease the concentration of NH3</a:t>
            </a:r>
          </a:p>
          <a:p>
            <a:pPr algn="ctr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Glucose conc., greater than 600mg/dL  interference in dry chemistry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systm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309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3B37A-1FC2-22BB-C5C5-23672B361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Normal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F85EA-039C-9FF3-AD56-5EE991C02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Child – 68-136microgm/dL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Adult- 19-60microgm/dL</a:t>
            </a:r>
          </a:p>
        </p:txBody>
      </p:sp>
    </p:spTree>
    <p:extLst>
      <p:ext uri="{BB962C8B-B14F-4D97-AF65-F5344CB8AC3E}">
        <p14:creationId xmlns:p14="http://schemas.microsoft.com/office/powerpoint/2010/main" val="33847579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05A7-AAC0-AC4C-07A0-04597B6B9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E56DF-86A4-CA26-3378-89FA166BB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NH3 is not removed then blood conc., increased and leads to encephalopathy</a:t>
            </a:r>
          </a:p>
        </p:txBody>
      </p:sp>
    </p:spTree>
    <p:extLst>
      <p:ext uri="{BB962C8B-B14F-4D97-AF65-F5344CB8AC3E}">
        <p14:creationId xmlns:p14="http://schemas.microsoft.com/office/powerpoint/2010/main" val="24156189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D7F3-982A-BA61-21D4-A56DDFA6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Reference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89477-006D-CA72-D4FC-E4EA72BA2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Tietz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clinical biochemistry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Clinical chemistry – Michael L Bishop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Nelson paediatrics</a:t>
            </a:r>
          </a:p>
        </p:txBody>
      </p:sp>
    </p:spTree>
    <p:extLst>
      <p:ext uri="{BB962C8B-B14F-4D97-AF65-F5344CB8AC3E}">
        <p14:creationId xmlns:p14="http://schemas.microsoft.com/office/powerpoint/2010/main" val="1753270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1952C-7237-971E-A7FB-DA2EFD71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Regulation of Urea Cycle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5C052-1DBB-DD3E-F075-511EDBF76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51" y="1595535"/>
            <a:ext cx="10728649" cy="45814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Coarse Regulation: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Starvation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Protein rich diet</a:t>
            </a:r>
          </a:p>
          <a:p>
            <a:pPr>
              <a:lnSpc>
                <a:spcPct val="10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Fine Regulation: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Allosteric regulation- NAG activates CPS I</a:t>
            </a:r>
          </a:p>
          <a:p>
            <a:pPr>
              <a:lnSpc>
                <a:spcPct val="10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Compartmentalization: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IN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two enzymes are in Mitochondria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Rest in cytoplasm</a:t>
            </a:r>
          </a:p>
        </p:txBody>
      </p:sp>
    </p:spTree>
    <p:extLst>
      <p:ext uri="{BB962C8B-B14F-4D97-AF65-F5344CB8AC3E}">
        <p14:creationId xmlns:p14="http://schemas.microsoft.com/office/powerpoint/2010/main" val="40321105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B4DF1-2834-9810-7236-A92F51131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43806-D939-D385-BBE2-02A5AE991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606896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7BF76-11DC-AD48-7516-D178D6841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929" y="1793519"/>
            <a:ext cx="7521899" cy="1268769"/>
          </a:xfrm>
        </p:spPr>
        <p:txBody>
          <a:bodyPr>
            <a:normAutofit/>
          </a:bodyPr>
          <a:lstStyle/>
          <a:p>
            <a:r>
              <a:rPr lang="en-IN" sz="3000" dirty="0">
                <a:latin typeface="Arial" panose="020B0604020202020204" pitchFamily="34" charset="0"/>
                <a:cs typeface="Arial" panose="020B0604020202020204" pitchFamily="34" charset="0"/>
              </a:rPr>
              <a:t>Urea cycle disorders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A301D-53BF-A53D-86FD-42A0D8DF2A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041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35731-AE85-E78E-C9FD-1204AEEC2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8C265B-D0B9-21B8-968D-6C131663F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588" y="195943"/>
            <a:ext cx="11541967" cy="643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75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E7DA5-9994-C1BE-9E22-A9E47F537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Hyperammonaemia Type 1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3BA35-A202-CE1A-9D9D-47AFC46B1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Rare and characterized by severe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hyperammoneamia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Defect- CPS 1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Autosomal recessive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Gene 2q35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Incidence : 1 in 100,000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C/F: MR</a:t>
            </a:r>
          </a:p>
        </p:txBody>
      </p:sp>
    </p:spTree>
    <p:extLst>
      <p:ext uri="{BB962C8B-B14F-4D97-AF65-F5344CB8AC3E}">
        <p14:creationId xmlns:p14="http://schemas.microsoft.com/office/powerpoint/2010/main" val="2077857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934</Words>
  <Application>Microsoft Office PowerPoint</Application>
  <PresentationFormat>Widescreen</PresentationFormat>
  <Paragraphs>249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4" baseType="lpstr">
      <vt:lpstr>Arial</vt:lpstr>
      <vt:lpstr>Calibri</vt:lpstr>
      <vt:lpstr>Calibri Light</vt:lpstr>
      <vt:lpstr>Office Theme</vt:lpstr>
      <vt:lpstr>Urea Cycle Disorders</vt:lpstr>
      <vt:lpstr>Introduction</vt:lpstr>
      <vt:lpstr>Urea Cycle </vt:lpstr>
      <vt:lpstr>PowerPoint Presentation</vt:lpstr>
      <vt:lpstr>Urea Cycle</vt:lpstr>
      <vt:lpstr>Regulation of Urea Cycle</vt:lpstr>
      <vt:lpstr>Urea cycle disorders</vt:lpstr>
      <vt:lpstr>PowerPoint Presentation</vt:lpstr>
      <vt:lpstr>Hyperammonaemia Type 1 </vt:lpstr>
      <vt:lpstr>PowerPoint Presentation</vt:lpstr>
      <vt:lpstr>Clinical Features</vt:lpstr>
      <vt:lpstr>Lab investigations</vt:lpstr>
      <vt:lpstr>Treatment </vt:lpstr>
      <vt:lpstr>Hyperammonaemia Type 2</vt:lpstr>
      <vt:lpstr>PowerPoint Presentation</vt:lpstr>
      <vt:lpstr>Clinical Manifestation</vt:lpstr>
      <vt:lpstr>PowerPoint Presentation</vt:lpstr>
      <vt:lpstr>Lab investigations</vt:lpstr>
      <vt:lpstr>PowerPoint Presentation</vt:lpstr>
      <vt:lpstr>Treatment </vt:lpstr>
      <vt:lpstr>Citrullinemia </vt:lpstr>
      <vt:lpstr>PowerPoint Presentation</vt:lpstr>
      <vt:lpstr>PowerPoint Presentation</vt:lpstr>
      <vt:lpstr>Type I citrullinimia</vt:lpstr>
      <vt:lpstr>PowerPoint Presentation</vt:lpstr>
      <vt:lpstr>PowerPoint Presentation</vt:lpstr>
      <vt:lpstr>Type II citrulinimia</vt:lpstr>
      <vt:lpstr>Type II neonatal form</vt:lpstr>
      <vt:lpstr>Lab Investigation</vt:lpstr>
      <vt:lpstr>Type II Adult form</vt:lpstr>
      <vt:lpstr>Arginosuccinate Aciduria</vt:lpstr>
      <vt:lpstr>PowerPoint Presentation</vt:lpstr>
      <vt:lpstr>Lab Investigation</vt:lpstr>
      <vt:lpstr>Hyperarginemia </vt:lpstr>
      <vt:lpstr>PowerPoint Presentation</vt:lpstr>
      <vt:lpstr>Clinical Features</vt:lpstr>
      <vt:lpstr>LAB INVESTIGATION</vt:lpstr>
      <vt:lpstr>HHH syndrome</vt:lpstr>
      <vt:lpstr>Clinical features</vt:lpstr>
      <vt:lpstr>Lab Investigation</vt:lpstr>
      <vt:lpstr>Transient Hyperammonaemia of New Born</vt:lpstr>
      <vt:lpstr>PowerPoint Presentation</vt:lpstr>
      <vt:lpstr>Acquired Hyperammonaemia</vt:lpstr>
      <vt:lpstr>PowerPoint Presentation</vt:lpstr>
      <vt:lpstr>PowerPoint Presentation</vt:lpstr>
      <vt:lpstr>PowerPoint Presentation</vt:lpstr>
      <vt:lpstr>Ammonia Estimation</vt:lpstr>
      <vt:lpstr>Physiology </vt:lpstr>
      <vt:lpstr>PowerPoint Presentation</vt:lpstr>
      <vt:lpstr> methods for estimation</vt:lpstr>
      <vt:lpstr>Chemical methods </vt:lpstr>
      <vt:lpstr>PowerPoint Presentation</vt:lpstr>
      <vt:lpstr>Enzymatic method</vt:lpstr>
      <vt:lpstr>SPECIMEN</vt:lpstr>
      <vt:lpstr>Interferance </vt:lpstr>
      <vt:lpstr>Others </vt:lpstr>
      <vt:lpstr>Normal values</vt:lpstr>
      <vt:lpstr>PowerPoint Presentation</vt:lpstr>
      <vt:lpstr>Reference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Urea Cycle Disorders</dc:title>
  <dc:creator>suganya sribalaji</dc:creator>
  <cp:lastModifiedBy>suganya sribalaji</cp:lastModifiedBy>
  <cp:revision>34</cp:revision>
  <dcterms:created xsi:type="dcterms:W3CDTF">2022-07-15T05:55:37Z</dcterms:created>
  <dcterms:modified xsi:type="dcterms:W3CDTF">2022-07-19T13:18:28Z</dcterms:modified>
</cp:coreProperties>
</file>