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E74A-0B6E-B164-5321-78434347DC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C95CBE7-1039-6215-1073-DF454744F6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086BD82-8DC6-2530-4984-A616E024874D}"/>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C6A04131-5630-0A7D-7EE1-28E97868C83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8CAE6A-D43E-8870-483F-6939060BF1C7}"/>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3544735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97F-8B99-DCC1-E100-A1E951FBBB4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F001D26-52A7-66E3-FAFE-A6E15ECF00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E64D63A-5A32-F974-29DE-14BB2923D855}"/>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175376A7-14C9-FC7A-8C80-91FEFDF444A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184BC01-BEB1-9F97-2186-DFE9A2BE137E}"/>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870556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02D406-628A-B6B1-F8FF-F289BE396C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109A25D-1510-9B64-9334-6B6449ABD8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CB983C-6508-C31A-4736-33F1C2D21770}"/>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62120CAA-17A6-776A-C133-0851B5BE431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31A3C3-0F5E-AD21-A877-1E2A95204B1E}"/>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329860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8E899-A9F6-58EB-AD20-2A2FC9165C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166C125-FB63-326B-B9E9-EAE3B64F2B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687E4F5-C772-C477-2485-2F24B051403A}"/>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6614BB36-2D9A-04A8-7626-7565C62D97E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438BB7F-D680-315E-9057-B5289F25EDED}"/>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2926427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9BEA3-1BE1-BD3F-FA9E-84F8221738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35D3DF6-1084-43D2-6141-5321015B58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05916E-2FB3-0425-566E-93429B1C0AD8}"/>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9FCC5282-2277-DF7B-7D5F-E1CB029104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D16041F-6981-331F-0323-03BCE7418AFB}"/>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276002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DB1A2-8580-7669-DDCE-1BA4B62164C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D97014-AF3D-869A-BF5E-CEA7B5D6ED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35A2ABA-8DB5-32C9-8B70-5FD91941E6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A745760-ED7F-7C91-F6E0-2F2D38426450}"/>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6" name="Footer Placeholder 5">
            <a:extLst>
              <a:ext uri="{FF2B5EF4-FFF2-40B4-BE49-F238E27FC236}">
                <a16:creationId xmlns:a16="http://schemas.microsoft.com/office/drawing/2014/main" id="{3DBA1D9A-4C92-7006-EC94-D3D38501222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2F379D6-B5E8-0531-418B-E97B76D1DD1D}"/>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844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9D1D0-D0B6-B629-FD72-CB20BB9ED7C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A8121F3-2061-3340-12DA-39423348F2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FC76A9-5F9E-DD89-BEA6-A63E5BB48C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E6FA32D-F9AE-BC0E-D6BF-FD982CF608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B89EE4-2D08-F1E8-E754-3916D98452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5D6DC25-2BD1-4C53-96ED-3C0B41F4BA74}"/>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8" name="Footer Placeholder 7">
            <a:extLst>
              <a:ext uri="{FF2B5EF4-FFF2-40B4-BE49-F238E27FC236}">
                <a16:creationId xmlns:a16="http://schemas.microsoft.com/office/drawing/2014/main" id="{17F125F9-5D23-7438-0D88-62774333A72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9A43BA2-0296-B0C9-A898-423AB278F4E6}"/>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46963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2BD96-10FB-42C7-1961-A814F580D1F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00D7737-FA26-A840-93CE-2C4400D36014}"/>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4" name="Footer Placeholder 3">
            <a:extLst>
              <a:ext uri="{FF2B5EF4-FFF2-40B4-BE49-F238E27FC236}">
                <a16:creationId xmlns:a16="http://schemas.microsoft.com/office/drawing/2014/main" id="{5A970E0A-BD8F-3D11-16FD-902C0A0E299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351FB35-1968-FA0B-2C93-6C1C368D6F92}"/>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315420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1E5DA5-F1EB-A3FB-E89A-FFD15BD00E37}"/>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3" name="Footer Placeholder 2">
            <a:extLst>
              <a:ext uri="{FF2B5EF4-FFF2-40B4-BE49-F238E27FC236}">
                <a16:creationId xmlns:a16="http://schemas.microsoft.com/office/drawing/2014/main" id="{5D2A069E-DC6E-0911-3DB4-5103A044CA8A}"/>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E886B45-8055-C799-FD84-440013607348}"/>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77050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EB386-ECFB-51A5-9A5D-B60D2BFE47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B616C15-5A5B-93AE-B39E-E6261756DB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90C8C3B-1F13-755D-C1EA-37DA896A8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9FF9C4-927E-0919-4F05-F46A583C2D07}"/>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6" name="Footer Placeholder 5">
            <a:extLst>
              <a:ext uri="{FF2B5EF4-FFF2-40B4-BE49-F238E27FC236}">
                <a16:creationId xmlns:a16="http://schemas.microsoft.com/office/drawing/2014/main" id="{8C620DC5-7BA9-5E93-F9D6-45AC3453D6F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06B11F0-BB72-644B-01AD-9E1E8D20A08B}"/>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017716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565A4-BA78-EA84-4EA3-9EFFA39B5A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4CDE900-13C9-BD7D-E94B-8ED12D0A86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919344A-4346-4442-8EC8-67DFFB4613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350EFF-5A9A-52E7-3EDE-93CEB7809D92}"/>
              </a:ext>
            </a:extLst>
          </p:cNvPr>
          <p:cNvSpPr>
            <a:spLocks noGrp="1"/>
          </p:cNvSpPr>
          <p:nvPr>
            <p:ph type="dt" sz="half" idx="10"/>
          </p:nvPr>
        </p:nvSpPr>
        <p:spPr/>
        <p:txBody>
          <a:bodyPr/>
          <a:lstStyle/>
          <a:p>
            <a:fld id="{05A2589E-D1F9-4365-977C-DB9642D4904F}" type="datetimeFigureOut">
              <a:rPr lang="en-IN" smtClean="0"/>
              <a:t>19-12-2022</a:t>
            </a:fld>
            <a:endParaRPr lang="en-IN"/>
          </a:p>
        </p:txBody>
      </p:sp>
      <p:sp>
        <p:nvSpPr>
          <p:cNvPr id="6" name="Footer Placeholder 5">
            <a:extLst>
              <a:ext uri="{FF2B5EF4-FFF2-40B4-BE49-F238E27FC236}">
                <a16:creationId xmlns:a16="http://schemas.microsoft.com/office/drawing/2014/main" id="{4565C910-084B-FE87-54B9-DDCF2DE37F0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BD4D0BE-CC19-9C51-ABFC-DB6BBCA2341C}"/>
              </a:ext>
            </a:extLst>
          </p:cNvPr>
          <p:cNvSpPr>
            <a:spLocks noGrp="1"/>
          </p:cNvSpPr>
          <p:nvPr>
            <p:ph type="sldNum" sz="quarter" idx="12"/>
          </p:nvPr>
        </p:nvSpPr>
        <p:spPr/>
        <p:txBody>
          <a:bodyPr/>
          <a:lstStyle/>
          <a:p>
            <a:fld id="{9F22044F-0401-4ED1-A6D8-9354B58B34FA}" type="slidenum">
              <a:rPr lang="en-IN" smtClean="0"/>
              <a:t>‹#›</a:t>
            </a:fld>
            <a:endParaRPr lang="en-IN"/>
          </a:p>
        </p:txBody>
      </p:sp>
    </p:spTree>
    <p:extLst>
      <p:ext uri="{BB962C8B-B14F-4D97-AF65-F5344CB8AC3E}">
        <p14:creationId xmlns:p14="http://schemas.microsoft.com/office/powerpoint/2010/main" val="19269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375644-272B-37E6-B946-5E6307D490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FEF2C6A-3230-19C1-C968-D063CF451B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D53389C-3272-3936-0A1D-94A9B82A74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A2589E-D1F9-4365-977C-DB9642D4904F}" type="datetimeFigureOut">
              <a:rPr lang="en-IN" smtClean="0"/>
              <a:t>19-12-2022</a:t>
            </a:fld>
            <a:endParaRPr lang="en-IN"/>
          </a:p>
        </p:txBody>
      </p:sp>
      <p:sp>
        <p:nvSpPr>
          <p:cNvPr id="5" name="Footer Placeholder 4">
            <a:extLst>
              <a:ext uri="{FF2B5EF4-FFF2-40B4-BE49-F238E27FC236}">
                <a16:creationId xmlns:a16="http://schemas.microsoft.com/office/drawing/2014/main" id="{F0BE45B1-48E9-5CFD-3EC0-4E4968C57C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38C47C3-87A8-58E4-9989-E6699FE1A4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2044F-0401-4ED1-A6D8-9354B58B34FA}" type="slidenum">
              <a:rPr lang="en-IN" smtClean="0"/>
              <a:t>‹#›</a:t>
            </a:fld>
            <a:endParaRPr lang="en-IN"/>
          </a:p>
        </p:txBody>
      </p:sp>
    </p:spTree>
    <p:extLst>
      <p:ext uri="{BB962C8B-B14F-4D97-AF65-F5344CB8AC3E}">
        <p14:creationId xmlns:p14="http://schemas.microsoft.com/office/powerpoint/2010/main" val="3518816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A2F6D-1237-EF52-EE4D-66E00C547D8B}"/>
              </a:ext>
            </a:extLst>
          </p:cNvPr>
          <p:cNvSpPr>
            <a:spLocks noGrp="1"/>
          </p:cNvSpPr>
          <p:nvPr>
            <p:ph type="ctr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Are single nucleotide polymorphisms</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rs7903146 and rs12255372 in transcription</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factor 7-like 2 gene associated with an increased</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risk for gestational diabetes mellitus in Egyptian</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women?</a:t>
            </a:r>
            <a:endParaRPr lang="en-IN" sz="32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3BD600BF-8460-9526-4141-A7814825C468}"/>
              </a:ext>
            </a:extLst>
          </p:cNvPr>
          <p:cNvSpPr>
            <a:spLocks noGrp="1"/>
          </p:cNvSpPr>
          <p:nvPr>
            <p:ph type="subTitle" idx="1"/>
          </p:nvPr>
        </p:nvSpPr>
        <p:spPr/>
        <p:txBody>
          <a:bodyPr>
            <a:normAutofit lnSpcReduction="10000"/>
          </a:bodyPr>
          <a:lstStyle/>
          <a:p>
            <a:r>
              <a:rPr lang="en-IN" dirty="0">
                <a:solidFill>
                  <a:srgbClr val="FF0000"/>
                </a:solidFill>
                <a:latin typeface="Arial" panose="020B0604020202020204" pitchFamily="34" charset="0"/>
                <a:cs typeface="Arial" panose="020B0604020202020204" pitchFamily="34" charset="0"/>
              </a:rPr>
              <a:t>Taghreed A. </a:t>
            </a:r>
            <a:r>
              <a:rPr lang="en-IN" dirty="0" err="1">
                <a:solidFill>
                  <a:srgbClr val="FF0000"/>
                </a:solidFill>
                <a:latin typeface="Arial" panose="020B0604020202020204" pitchFamily="34" charset="0"/>
                <a:cs typeface="Arial" panose="020B0604020202020204" pitchFamily="34" charset="0"/>
              </a:rPr>
              <a:t>Shalabi</a:t>
            </a:r>
            <a:r>
              <a:rPr lang="en-IN" dirty="0">
                <a:solidFill>
                  <a:srgbClr val="FF0000"/>
                </a:solidFill>
                <a:latin typeface="Arial" panose="020B0604020202020204" pitchFamily="34" charset="0"/>
                <a:cs typeface="Arial" panose="020B0604020202020204" pitchFamily="34" charset="0"/>
              </a:rPr>
              <a:t> et al</a:t>
            </a:r>
          </a:p>
          <a:p>
            <a:r>
              <a:rPr lang="en-US" dirty="0">
                <a:solidFill>
                  <a:srgbClr val="FF0000"/>
                </a:solidFill>
                <a:latin typeface="Arial" panose="020B0604020202020204" pitchFamily="34" charset="0"/>
                <a:cs typeface="Arial" panose="020B0604020202020204" pitchFamily="34" charset="0"/>
              </a:rPr>
              <a:t>Journal of Genetic Engineering</a:t>
            </a:r>
          </a:p>
          <a:p>
            <a:r>
              <a:rPr lang="en-US" dirty="0">
                <a:solidFill>
                  <a:srgbClr val="FF0000"/>
                </a:solidFill>
                <a:latin typeface="Arial" panose="020B0604020202020204" pitchFamily="34" charset="0"/>
                <a:cs typeface="Arial" panose="020B0604020202020204" pitchFamily="34" charset="0"/>
              </a:rPr>
              <a:t>and Biotechnology, (2021) 19:169</a:t>
            </a:r>
          </a:p>
          <a:p>
            <a:r>
              <a:rPr lang="en-US" dirty="0">
                <a:solidFill>
                  <a:srgbClr val="FF0000"/>
                </a:solidFill>
                <a:latin typeface="Arial" panose="020B0604020202020204" pitchFamily="34" charset="0"/>
                <a:cs typeface="Arial" panose="020B0604020202020204" pitchFamily="34" charset="0"/>
              </a:rPr>
              <a:t>https://doi.org/10.1186/s43141-021-00272-6</a:t>
            </a:r>
            <a:endParaRPr lang="en-IN"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6833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F4443-A5F7-C80E-280F-E310244780E5}"/>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Inclusion criteria</a:t>
            </a:r>
          </a:p>
        </p:txBody>
      </p:sp>
      <p:sp>
        <p:nvSpPr>
          <p:cNvPr id="3" name="Content Placeholder 2">
            <a:extLst>
              <a:ext uri="{FF2B5EF4-FFF2-40B4-BE49-F238E27FC236}">
                <a16:creationId xmlns:a16="http://schemas.microsoft.com/office/drawing/2014/main" id="{4FA03B8C-7D60-00C3-E703-8CABA06E791A}"/>
              </a:ext>
            </a:extLst>
          </p:cNvPr>
          <p:cNvSpPr>
            <a:spLocks noGrp="1"/>
          </p:cNvSpPr>
          <p:nvPr>
            <p:ph idx="1"/>
          </p:nvPr>
        </p:nvSpPr>
        <p:spPr>
          <a:xfrm>
            <a:off x="838200" y="1825624"/>
            <a:ext cx="10515600" cy="5032375"/>
          </a:xfrm>
        </p:spPr>
        <p:txBody>
          <a:bodyPr>
            <a:normAutofit/>
          </a:bodyPr>
          <a:lstStyle/>
          <a:p>
            <a:r>
              <a:rPr lang="en-US" dirty="0">
                <a:latin typeface="Arial" panose="020B0604020202020204" pitchFamily="34" charset="0"/>
                <a:cs typeface="Arial" panose="020B0604020202020204" pitchFamily="34" charset="0"/>
              </a:rPr>
              <a:t>All non-diabetic pregnant women, coming for antenatal care, were assessed.</a:t>
            </a:r>
          </a:p>
          <a:p>
            <a:r>
              <a:rPr lang="en-US" dirty="0">
                <a:latin typeface="Arial" panose="020B0604020202020204" pitchFamily="34" charset="0"/>
                <a:cs typeface="Arial" panose="020B0604020202020204" pitchFamily="34" charset="0"/>
              </a:rPr>
              <a:t> Fasting and 2h postprandial, HbA1c were done at 12 weeks for high-risk pregnancies for GDM (first-degree relative with diabetes, history of GDM during previous pregnancies, history of delivering overweight babies &gt; 4 kg or </a:t>
            </a:r>
            <a:r>
              <a:rPr lang="en-US" dirty="0" err="1">
                <a:latin typeface="Arial" panose="020B0604020202020204" pitchFamily="34" charset="0"/>
                <a:cs typeface="Arial" panose="020B0604020202020204" pitchFamily="34" charset="0"/>
              </a:rPr>
              <a:t>prepregnancy</a:t>
            </a:r>
            <a:r>
              <a:rPr lang="en-US" dirty="0">
                <a:latin typeface="Arial" panose="020B0604020202020204" pitchFamily="34" charset="0"/>
                <a:cs typeface="Arial" panose="020B0604020202020204" pitchFamily="34" charset="0"/>
              </a:rPr>
              <a:t> overweight; BMI &gt; 25kg/m2, age 20–45 years, and fetal Doppler scan within the normal reference range)</a:t>
            </a:r>
          </a:p>
          <a:p>
            <a:r>
              <a:rPr lang="en-US" dirty="0">
                <a:latin typeface="Arial" panose="020B0604020202020204" pitchFamily="34" charset="0"/>
                <a:cs typeface="Arial" panose="020B0604020202020204" pitchFamily="34" charset="0"/>
              </a:rPr>
              <a:t>Reassessment for the high-risk group was taken at 24–28 weeks, and whoever tested positive for hyperglycemias was included in the case group</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3910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58D7E-73C4-0ACE-211D-1ED8787CD0D8}"/>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Exclusion criteria</a:t>
            </a:r>
          </a:p>
        </p:txBody>
      </p:sp>
      <p:sp>
        <p:nvSpPr>
          <p:cNvPr id="3" name="Content Placeholder 2">
            <a:extLst>
              <a:ext uri="{FF2B5EF4-FFF2-40B4-BE49-F238E27FC236}">
                <a16:creationId xmlns:a16="http://schemas.microsoft.com/office/drawing/2014/main" id="{910D66FD-9C79-C3BC-CC1D-E52D91831B6A}"/>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Values (fasting ≥ 126 mg/dL or 2 h postprandial ≥ 200 mg/dL) specify overt diabetes mellitus (DM), which was excluded from this study.</a:t>
            </a:r>
          </a:p>
          <a:p>
            <a:pPr>
              <a:lnSpc>
                <a:spcPct val="150000"/>
              </a:lnSpc>
            </a:pPr>
            <a:r>
              <a:rPr lang="en-IN" dirty="0">
                <a:latin typeface="Arial" panose="020B0604020202020204" pitchFamily="34" charset="0"/>
                <a:cs typeface="Arial" panose="020B0604020202020204" pitchFamily="34" charset="0"/>
              </a:rPr>
              <a:t>K/C/O STHN, smoker were also excluded from the study.</a:t>
            </a:r>
          </a:p>
        </p:txBody>
      </p:sp>
    </p:spTree>
    <p:extLst>
      <p:ext uri="{BB962C8B-B14F-4D97-AF65-F5344CB8AC3E}">
        <p14:creationId xmlns:p14="http://schemas.microsoft.com/office/powerpoint/2010/main" val="2023730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1F64-5BDA-0D52-A03F-929163F51D77}"/>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Clinical and laboratory data</a:t>
            </a:r>
            <a:br>
              <a:rPr lang="en-IN" sz="3200" dirty="0">
                <a:latin typeface="Arial" panose="020B0604020202020204" pitchFamily="34" charset="0"/>
                <a:cs typeface="Arial" panose="020B0604020202020204" pitchFamily="34" charset="0"/>
              </a:rPr>
            </a:b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DAAEFCB-3E7E-75F4-1754-73008D46AB18}"/>
              </a:ext>
            </a:extLst>
          </p:cNvPr>
          <p:cNvSpPr>
            <a:spLocks noGrp="1"/>
          </p:cNvSpPr>
          <p:nvPr>
            <p:ph idx="1"/>
          </p:nvPr>
        </p:nvSpPr>
        <p:spPr/>
        <p:txBody>
          <a:bodyPr/>
          <a:lstStyle/>
          <a:p>
            <a:pPr>
              <a:lnSpc>
                <a:spcPct val="150000"/>
              </a:lnSpc>
            </a:pPr>
            <a:r>
              <a:rPr lang="en-IN" dirty="0">
                <a:latin typeface="Arial" panose="020B0604020202020204" pitchFamily="34" charset="0"/>
                <a:cs typeface="Arial" panose="020B0604020202020204" pitchFamily="34" charset="0"/>
              </a:rPr>
              <a:t>Clinical and anthropometric records were collected from patient files containing fasting blood glucose, postprandial, and HA1c, and fat metabolism was evaluated (total cholesterol (</a:t>
            </a:r>
            <a:r>
              <a:rPr lang="en-IN" dirty="0" err="1">
                <a:latin typeface="Arial" panose="020B0604020202020204" pitchFamily="34" charset="0"/>
                <a:cs typeface="Arial" panose="020B0604020202020204" pitchFamily="34" charset="0"/>
              </a:rPr>
              <a:t>TCh</a:t>
            </a:r>
            <a:r>
              <a:rPr lang="en-IN" dirty="0">
                <a:latin typeface="Arial" panose="020B0604020202020204" pitchFamily="34" charset="0"/>
                <a:cs typeface="Arial" panose="020B0604020202020204" pitchFamily="34" charset="0"/>
              </a:rPr>
              <a:t>), low-density lipoprotein (LDL), high density lipoprotein cholesterol (HDL), serum triglycerides(TG)).</a:t>
            </a:r>
          </a:p>
        </p:txBody>
      </p:sp>
    </p:spTree>
    <p:extLst>
      <p:ext uri="{BB962C8B-B14F-4D97-AF65-F5344CB8AC3E}">
        <p14:creationId xmlns:p14="http://schemas.microsoft.com/office/powerpoint/2010/main" val="571614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8DB72-6003-859F-8E6A-0216358FD9B6}"/>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Genotyping</a:t>
            </a:r>
            <a:br>
              <a:rPr lang="en-IN" sz="3200" dirty="0">
                <a:latin typeface="Arial" panose="020B0604020202020204" pitchFamily="34" charset="0"/>
                <a:cs typeface="Arial" panose="020B0604020202020204" pitchFamily="34" charset="0"/>
              </a:rPr>
            </a:b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006F87F-B8C7-259F-3A6E-507208B507C3}"/>
              </a:ext>
            </a:extLst>
          </p:cNvPr>
          <p:cNvSpPr>
            <a:spLocks noGrp="1"/>
          </p:cNvSpPr>
          <p:nvPr>
            <p:ph idx="1"/>
          </p:nvPr>
        </p:nvSpPr>
        <p:spPr>
          <a:xfrm>
            <a:off x="838200" y="1825625"/>
            <a:ext cx="10515600" cy="4901746"/>
          </a:xfrm>
        </p:spPr>
        <p:txBody>
          <a:bodyPr>
            <a:normAutofit/>
          </a:bodyPr>
          <a:lstStyle/>
          <a:p>
            <a:pPr>
              <a:lnSpc>
                <a:spcPct val="150000"/>
              </a:lnSpc>
            </a:pPr>
            <a:r>
              <a:rPr lang="en-US" dirty="0">
                <a:latin typeface="Arial" panose="020B0604020202020204" pitchFamily="34" charset="0"/>
                <a:cs typeface="Arial" panose="020B0604020202020204" pitchFamily="34" charset="0"/>
              </a:rPr>
              <a:t>DNA was extracted from whole blood using the “salting out” method.</a:t>
            </a:r>
          </a:p>
          <a:p>
            <a:pPr>
              <a:lnSpc>
                <a:spcPct val="150000"/>
              </a:lnSpc>
            </a:pPr>
            <a:r>
              <a:rPr lang="en-US" dirty="0">
                <a:latin typeface="Arial" panose="020B0604020202020204" pitchFamily="34" charset="0"/>
                <a:cs typeface="Arial" panose="020B0604020202020204" pitchFamily="34" charset="0"/>
              </a:rPr>
              <a:t>TCF7L2 gene polymorphisms of rs12255372 and rs7903146 gene were carried out using PCR-RFLP analysis </a:t>
            </a:r>
          </a:p>
          <a:p>
            <a:pPr>
              <a:lnSpc>
                <a:spcPct val="150000"/>
              </a:lnSpc>
            </a:pPr>
            <a:r>
              <a:rPr lang="en-US" dirty="0">
                <a:latin typeface="Arial" panose="020B0604020202020204" pitchFamily="34" charset="0"/>
                <a:cs typeface="Arial" panose="020B0604020202020204" pitchFamily="34" charset="0"/>
              </a:rPr>
              <a:t>Two sets of primers were used to amplify the loci in the TCF7L2 gene containing the two polymorphisms. </a:t>
            </a:r>
          </a:p>
        </p:txBody>
      </p:sp>
    </p:spTree>
    <p:extLst>
      <p:ext uri="{BB962C8B-B14F-4D97-AF65-F5344CB8AC3E}">
        <p14:creationId xmlns:p14="http://schemas.microsoft.com/office/powerpoint/2010/main" val="2022527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5EFBB-2C0F-7B54-694C-F9CF158361F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9B32C3C-6DB3-8900-4E31-871E988E68A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The primers used and the size of the PCR products and restriction enzyme used are listed in Table 1. </a:t>
            </a:r>
          </a:p>
          <a:p>
            <a:endParaRPr lang="en-IN" dirty="0"/>
          </a:p>
        </p:txBody>
      </p:sp>
      <p:pic>
        <p:nvPicPr>
          <p:cNvPr id="5" name="Picture 4">
            <a:extLst>
              <a:ext uri="{FF2B5EF4-FFF2-40B4-BE49-F238E27FC236}">
                <a16:creationId xmlns:a16="http://schemas.microsoft.com/office/drawing/2014/main" id="{C20DC078-4DA9-9489-4ABA-867F9527920C}"/>
              </a:ext>
            </a:extLst>
          </p:cNvPr>
          <p:cNvPicPr>
            <a:picLocks noChangeAspect="1"/>
          </p:cNvPicPr>
          <p:nvPr/>
        </p:nvPicPr>
        <p:blipFill>
          <a:blip r:embed="rId2"/>
          <a:stretch>
            <a:fillRect/>
          </a:stretch>
        </p:blipFill>
        <p:spPr>
          <a:xfrm>
            <a:off x="690466" y="2873830"/>
            <a:ext cx="10776856" cy="3619046"/>
          </a:xfrm>
          <a:prstGeom prst="rect">
            <a:avLst/>
          </a:prstGeom>
        </p:spPr>
      </p:pic>
    </p:spTree>
    <p:extLst>
      <p:ext uri="{BB962C8B-B14F-4D97-AF65-F5344CB8AC3E}">
        <p14:creationId xmlns:p14="http://schemas.microsoft.com/office/powerpoint/2010/main" val="973725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AC7F4-3C14-E953-91A2-C20609B8752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A0EFF6F-6254-A7F0-2616-877E7AF02A91}"/>
              </a:ext>
            </a:extLst>
          </p:cNvPr>
          <p:cNvSpPr>
            <a:spLocks noGrp="1"/>
          </p:cNvSpPr>
          <p:nvPr>
            <p:ph idx="1"/>
          </p:nvPr>
        </p:nvSpPr>
        <p:spPr>
          <a:xfrm>
            <a:off x="838200" y="1825625"/>
            <a:ext cx="10515600" cy="4667250"/>
          </a:xfrm>
        </p:spPr>
        <p:txBody>
          <a:bodyPr>
            <a:normAutofit/>
          </a:bodyPr>
          <a:lstStyle/>
          <a:p>
            <a:pPr>
              <a:lnSpc>
                <a:spcPct val="150000"/>
              </a:lnSpc>
            </a:pPr>
            <a:r>
              <a:rPr lang="en-IN" dirty="0">
                <a:latin typeface="Arial" panose="020B0604020202020204" pitchFamily="34" charset="0"/>
                <a:cs typeface="Arial" panose="020B0604020202020204" pitchFamily="34" charset="0"/>
              </a:rPr>
              <a:t>PCR was carried out in a 50-</a:t>
            </a:r>
            <a:r>
              <a:rPr lang="el-GR" dirty="0">
                <a:latin typeface="Arial" panose="020B0604020202020204" pitchFamily="34" charset="0"/>
                <a:cs typeface="Arial" panose="020B0604020202020204" pitchFamily="34" charset="0"/>
              </a:rPr>
              <a:t>μ</a:t>
            </a:r>
            <a:r>
              <a:rPr lang="en-IN" dirty="0">
                <a:latin typeface="Arial" panose="020B0604020202020204" pitchFamily="34" charset="0"/>
                <a:cs typeface="Arial" panose="020B0604020202020204" pitchFamily="34" charset="0"/>
              </a:rPr>
              <a:t>l total final volume containing 200 </a:t>
            </a:r>
            <a:r>
              <a:rPr lang="el-GR" dirty="0">
                <a:latin typeface="Arial" panose="020B0604020202020204" pitchFamily="34" charset="0"/>
                <a:cs typeface="Arial" panose="020B0604020202020204" pitchFamily="34" charset="0"/>
              </a:rPr>
              <a:t>μ</a:t>
            </a:r>
            <a:r>
              <a:rPr lang="en-IN" dirty="0">
                <a:latin typeface="Arial" panose="020B0604020202020204" pitchFamily="34" charset="0"/>
                <a:cs typeface="Arial" panose="020B0604020202020204" pitchFamily="34" charset="0"/>
              </a:rPr>
              <a:t>M dNTPs, 10 </a:t>
            </a:r>
            <a:r>
              <a:rPr lang="en-IN" dirty="0" err="1">
                <a:latin typeface="Arial" panose="020B0604020202020204" pitchFamily="34" charset="0"/>
                <a:cs typeface="Arial" panose="020B0604020202020204" pitchFamily="34" charset="0"/>
              </a:rPr>
              <a:t>pmole</a:t>
            </a:r>
            <a:r>
              <a:rPr lang="en-IN" dirty="0">
                <a:latin typeface="Arial" panose="020B0604020202020204" pitchFamily="34" charset="0"/>
                <a:cs typeface="Arial" panose="020B0604020202020204" pitchFamily="34" charset="0"/>
              </a:rPr>
              <a:t> of each primer, 2U of Taq polymerase, and 500 ng DNA</a:t>
            </a:r>
          </a:p>
          <a:p>
            <a:pPr>
              <a:lnSpc>
                <a:spcPct val="150000"/>
              </a:lnSpc>
            </a:pPr>
            <a:r>
              <a:rPr lang="en-US" dirty="0">
                <a:latin typeface="Arial" panose="020B0604020202020204" pitchFamily="34" charset="0"/>
                <a:cs typeface="Arial" panose="020B0604020202020204" pitchFamily="34" charset="0"/>
              </a:rPr>
              <a:t>Denaturation at 95°C for 10 min, followed by 30 cycles of denaturation at 95 °C for 50s, annealing at 56 °C 50 s, and elongation at 72 °C for 50 s followed by a final elongation of 5 min.</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839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679EA8-610A-0F68-61E7-42CF8282F417}"/>
              </a:ext>
            </a:extLst>
          </p:cNvPr>
          <p:cNvSpPr>
            <a:spLocks noGrp="1"/>
          </p:cNvSpPr>
          <p:nvPr>
            <p:ph idx="1"/>
          </p:nvPr>
        </p:nvSpPr>
        <p:spPr>
          <a:xfrm>
            <a:off x="446315" y="304735"/>
            <a:ext cx="10515600" cy="6264016"/>
          </a:xfrm>
        </p:spPr>
        <p:txBody>
          <a:bodyPr>
            <a:normAutofit/>
          </a:bodyPr>
          <a:lstStyle/>
          <a:p>
            <a:pPr>
              <a:lnSpc>
                <a:spcPct val="150000"/>
              </a:lnSpc>
            </a:pPr>
            <a:r>
              <a:rPr lang="en-US" dirty="0">
                <a:latin typeface="Arial" panose="020B0604020202020204" pitchFamily="34" charset="0"/>
                <a:cs typeface="Arial" panose="020B0604020202020204" pitchFamily="34" charset="0"/>
              </a:rPr>
              <a:t>Ten microliters of a successfully amplified PCR fragment containing the rs7903146 polymorphism was digested with </a:t>
            </a:r>
            <a:r>
              <a:rPr lang="en-US" dirty="0" err="1">
                <a:latin typeface="Arial" panose="020B0604020202020204" pitchFamily="34" charset="0"/>
                <a:cs typeface="Arial" panose="020B0604020202020204" pitchFamily="34" charset="0"/>
              </a:rPr>
              <a:t>RsaI</a:t>
            </a:r>
            <a:r>
              <a:rPr lang="en-US" dirty="0">
                <a:latin typeface="Arial" panose="020B0604020202020204" pitchFamily="34" charset="0"/>
                <a:cs typeface="Arial" panose="020B0604020202020204" pitchFamily="34" charset="0"/>
              </a:rPr>
              <a:t> enzyme and incubated at 37 °C for 3 h and the fragments were run on 3.5% agarose gel stained with ethidium bromide and analyzed under ultraviolet light.</a:t>
            </a:r>
          </a:p>
          <a:p>
            <a:pPr>
              <a:lnSpc>
                <a:spcPct val="150000"/>
              </a:lnSpc>
            </a:pPr>
            <a:r>
              <a:rPr lang="en-US" dirty="0">
                <a:latin typeface="Arial" panose="020B0604020202020204" pitchFamily="34" charset="0"/>
                <a:cs typeface="Arial" panose="020B0604020202020204" pitchFamily="34" charset="0"/>
              </a:rPr>
              <a:t>The </a:t>
            </a:r>
            <a:r>
              <a:rPr lang="en-US" dirty="0" err="1">
                <a:latin typeface="Arial" panose="020B0604020202020204" pitchFamily="34" charset="0"/>
                <a:cs typeface="Arial" panose="020B0604020202020204" pitchFamily="34" charset="0"/>
              </a:rPr>
              <a:t>RsaI</a:t>
            </a:r>
            <a:r>
              <a:rPr lang="en-US" dirty="0">
                <a:latin typeface="Arial" panose="020B0604020202020204" pitchFamily="34" charset="0"/>
                <a:cs typeface="Arial" panose="020B0604020202020204" pitchFamily="34" charset="0"/>
              </a:rPr>
              <a:t> enzyme cuts digested PCR product (113 bp) into two fragments (91 and 22 bp ) in the presence of the C allele</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7493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159591-41B1-EEC9-B94F-E41C43127D1E}"/>
              </a:ext>
            </a:extLst>
          </p:cNvPr>
          <p:cNvSpPr>
            <a:spLocks noGrp="1"/>
          </p:cNvSpPr>
          <p:nvPr>
            <p:ph idx="1"/>
          </p:nvPr>
        </p:nvSpPr>
        <p:spPr>
          <a:xfrm>
            <a:off x="520960" y="332727"/>
            <a:ext cx="10515600" cy="6273346"/>
          </a:xfrm>
        </p:spPr>
        <p:txBody>
          <a:bodyPr/>
          <a:lstStyle/>
          <a:p>
            <a:pPr>
              <a:lnSpc>
                <a:spcPct val="150000"/>
              </a:lnSpc>
            </a:pPr>
            <a:r>
              <a:rPr lang="en-US" dirty="0">
                <a:latin typeface="Arial" panose="020B0604020202020204" pitchFamily="34" charset="0"/>
                <a:cs typeface="Arial" panose="020B0604020202020204" pitchFamily="34" charset="0"/>
              </a:rPr>
              <a:t>On the other hand, ten microliters of PCR fragments containing the rs12255372 was digested with Tsp509Iand incubated at 65 °C for 3 h and the fragments were run in 3.5% agarose gel stained with ethidium bromide and analyzed under ultraviolet light. </a:t>
            </a:r>
          </a:p>
          <a:p>
            <a:pPr>
              <a:lnSpc>
                <a:spcPct val="150000"/>
              </a:lnSpc>
            </a:pPr>
            <a:r>
              <a:rPr lang="en-US" dirty="0">
                <a:latin typeface="Arial" panose="020B0604020202020204" pitchFamily="34" charset="0"/>
                <a:cs typeface="Arial" panose="020B0604020202020204" pitchFamily="34" charset="0"/>
              </a:rPr>
              <a:t>The Tsp509I enzyme cuts PCR product (346 bp) in three fragments (143, 104, 99 bp) in the presence of the G allele while the T allele creates an additional site for the enzyme resulting in five fragments (128, 104, 104, 99, 17bp)</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2192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F08B2-6037-7858-3AA8-1B142B625F4D}"/>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BC72E7B3-2313-8D5B-08E2-4D2C39452D41}"/>
              </a:ext>
            </a:extLst>
          </p:cNvPr>
          <p:cNvPicPr>
            <a:picLocks noGrp="1" noChangeAspect="1"/>
          </p:cNvPicPr>
          <p:nvPr>
            <p:ph idx="1"/>
          </p:nvPr>
        </p:nvPicPr>
        <p:blipFill>
          <a:blip r:embed="rId2"/>
          <a:stretch>
            <a:fillRect/>
          </a:stretch>
        </p:blipFill>
        <p:spPr>
          <a:xfrm>
            <a:off x="1632857" y="1800808"/>
            <a:ext cx="9181323" cy="4572000"/>
          </a:xfrm>
        </p:spPr>
      </p:pic>
    </p:spTree>
    <p:extLst>
      <p:ext uri="{BB962C8B-B14F-4D97-AF65-F5344CB8AC3E}">
        <p14:creationId xmlns:p14="http://schemas.microsoft.com/office/powerpoint/2010/main" val="759372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8C3C8-701D-10EF-25E8-5DA804080748}"/>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F48D803E-AD59-90AB-78C1-2F587312B10A}"/>
              </a:ext>
            </a:extLst>
          </p:cNvPr>
          <p:cNvPicPr>
            <a:picLocks noGrp="1" noChangeAspect="1"/>
          </p:cNvPicPr>
          <p:nvPr>
            <p:ph idx="1"/>
          </p:nvPr>
        </p:nvPicPr>
        <p:blipFill>
          <a:blip r:embed="rId2"/>
          <a:stretch>
            <a:fillRect/>
          </a:stretch>
        </p:blipFill>
        <p:spPr>
          <a:xfrm>
            <a:off x="1306421" y="2174033"/>
            <a:ext cx="9797008" cy="4161453"/>
          </a:xfrm>
        </p:spPr>
      </p:pic>
    </p:spTree>
    <p:extLst>
      <p:ext uri="{BB962C8B-B14F-4D97-AF65-F5344CB8AC3E}">
        <p14:creationId xmlns:p14="http://schemas.microsoft.com/office/powerpoint/2010/main" val="4122843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A561-9E35-D6FF-8102-3FEDEBE8A38C}"/>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Introduction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B536F16-7BB1-17E8-3DFC-5903C59538C0}"/>
              </a:ext>
            </a:extLst>
          </p:cNvPr>
          <p:cNvSpPr>
            <a:spLocks noGrp="1"/>
          </p:cNvSpPr>
          <p:nvPr>
            <p:ph idx="1"/>
          </p:nvPr>
        </p:nvSpPr>
        <p:spPr>
          <a:xfrm>
            <a:off x="838200" y="1825625"/>
            <a:ext cx="10515600" cy="4920408"/>
          </a:xfrm>
        </p:spPr>
        <p:txBody>
          <a:bodyPr>
            <a:normAutofit fontScale="92500" lnSpcReduction="20000"/>
          </a:bodyPr>
          <a:lstStyle/>
          <a:p>
            <a:pPr>
              <a:lnSpc>
                <a:spcPct val="150000"/>
              </a:lnSpc>
            </a:pPr>
            <a:r>
              <a:rPr lang="en-US" dirty="0">
                <a:latin typeface="Arial" panose="020B0604020202020204" pitchFamily="34" charset="0"/>
                <a:cs typeface="Arial" panose="020B0604020202020204" pitchFamily="34" charset="0"/>
              </a:rPr>
              <a:t>Gestational diabetes mellitus (GDM) is a kind of diabetes that is acquired during the gestation period. </a:t>
            </a:r>
          </a:p>
          <a:p>
            <a:pPr>
              <a:lnSpc>
                <a:spcPct val="150000"/>
              </a:lnSpc>
            </a:pPr>
            <a:r>
              <a:rPr lang="en-US" dirty="0">
                <a:latin typeface="Arial" panose="020B0604020202020204" pitchFamily="34" charset="0"/>
                <a:cs typeface="Arial" panose="020B0604020202020204" pitchFamily="34" charset="0"/>
              </a:rPr>
              <a:t>It is important to distinguish it from overt diabetes. </a:t>
            </a:r>
          </a:p>
          <a:p>
            <a:pPr>
              <a:lnSpc>
                <a:spcPct val="150000"/>
              </a:lnSpc>
            </a:pPr>
            <a:r>
              <a:rPr lang="en-US" dirty="0">
                <a:latin typeface="Arial" panose="020B0604020202020204" pitchFamily="34" charset="0"/>
                <a:cs typeface="Arial" panose="020B0604020202020204" pitchFamily="34" charset="0"/>
              </a:rPr>
              <a:t>There is a continuous increase in the incidence of GDM</a:t>
            </a:r>
          </a:p>
          <a:p>
            <a:pPr>
              <a:lnSpc>
                <a:spcPct val="150000"/>
              </a:lnSpc>
            </a:pPr>
            <a:r>
              <a:rPr lang="en-US" dirty="0">
                <a:latin typeface="Arial" panose="020B0604020202020204" pitchFamily="34" charset="0"/>
                <a:cs typeface="Arial" panose="020B0604020202020204" pitchFamily="34" charset="0"/>
              </a:rPr>
              <a:t>In 2020, the Center of Disease Control (CDC) reported that the prevalence of GDM is around 10%</a:t>
            </a:r>
          </a:p>
          <a:p>
            <a:pPr>
              <a:lnSpc>
                <a:spcPct val="150000"/>
              </a:lnSpc>
            </a:pPr>
            <a:r>
              <a:rPr lang="en-US" dirty="0">
                <a:latin typeface="Arial" panose="020B0604020202020204" pitchFamily="34" charset="0"/>
                <a:cs typeface="Arial" panose="020B0604020202020204" pitchFamily="34" charset="0"/>
              </a:rPr>
              <a:t>There are only 2 existing studies regarding the prevalence of GDM among Egyptians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1844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1932F-574C-8C26-65EC-60B12AE0D58B}"/>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Statistical analysis</a:t>
            </a:r>
          </a:p>
        </p:txBody>
      </p:sp>
      <p:sp>
        <p:nvSpPr>
          <p:cNvPr id="3" name="Content Placeholder 2">
            <a:extLst>
              <a:ext uri="{FF2B5EF4-FFF2-40B4-BE49-F238E27FC236}">
                <a16:creationId xmlns:a16="http://schemas.microsoft.com/office/drawing/2014/main" id="{79E53557-040E-C9F2-43BC-58FDFD1FE4C8}"/>
              </a:ext>
            </a:extLst>
          </p:cNvPr>
          <p:cNvSpPr>
            <a:spLocks noGrp="1"/>
          </p:cNvSpPr>
          <p:nvPr>
            <p:ph idx="1"/>
          </p:nvPr>
        </p:nvSpPr>
        <p:spPr>
          <a:xfrm>
            <a:off x="838200" y="1825624"/>
            <a:ext cx="10515600" cy="4939069"/>
          </a:xfrm>
        </p:spPr>
        <p:txBody>
          <a:bodyPr>
            <a:normAutofit fontScale="92500"/>
          </a:bodyPr>
          <a:lstStyle/>
          <a:p>
            <a:pPr>
              <a:lnSpc>
                <a:spcPct val="150000"/>
              </a:lnSpc>
            </a:pPr>
            <a:r>
              <a:rPr lang="en-US" dirty="0">
                <a:latin typeface="Arial" panose="020B0604020202020204" pitchFamily="34" charset="0"/>
                <a:cs typeface="Arial" panose="020B0604020202020204" pitchFamily="34" charset="0"/>
              </a:rPr>
              <a:t>Done using IBM SPSS Statistics version 22</a:t>
            </a:r>
          </a:p>
          <a:p>
            <a:pPr>
              <a:lnSpc>
                <a:spcPct val="150000"/>
              </a:lnSpc>
            </a:pPr>
            <a:r>
              <a:rPr lang="en-US" dirty="0">
                <a:latin typeface="Arial" panose="020B0604020202020204" pitchFamily="34" charset="0"/>
                <a:cs typeface="Arial" panose="020B0604020202020204" pitchFamily="34" charset="0"/>
              </a:rPr>
              <a:t>Normality was tested using the Kolmogorov–Smirnov test.</a:t>
            </a:r>
          </a:p>
          <a:p>
            <a:pPr>
              <a:lnSpc>
                <a:spcPct val="150000"/>
              </a:lnSpc>
            </a:pPr>
            <a:r>
              <a:rPr lang="en-IN" dirty="0">
                <a:latin typeface="Arial" panose="020B0604020202020204" pitchFamily="34" charset="0"/>
                <a:cs typeface="Arial" panose="020B0604020202020204" pitchFamily="34" charset="0"/>
              </a:rPr>
              <a:t>Comparisons of parameters-</a:t>
            </a:r>
            <a:r>
              <a:rPr lang="en-US" dirty="0">
                <a:latin typeface="Arial" panose="020B0604020202020204" pitchFamily="34" charset="0"/>
                <a:cs typeface="Arial" panose="020B0604020202020204" pitchFamily="34" charset="0"/>
              </a:rPr>
              <a:t>Student t-test for independent samples</a:t>
            </a:r>
          </a:p>
          <a:p>
            <a:pPr>
              <a:lnSpc>
                <a:spcPct val="150000"/>
              </a:lnSpc>
            </a:pPr>
            <a:r>
              <a:rPr lang="en-IN" dirty="0">
                <a:latin typeface="Arial" panose="020B0604020202020204" pitchFamily="34" charset="0"/>
                <a:cs typeface="Arial" panose="020B0604020202020204" pitchFamily="34" charset="0"/>
              </a:rPr>
              <a:t>Categorical variables- </a:t>
            </a:r>
            <a:r>
              <a:rPr lang="en-US" dirty="0">
                <a:latin typeface="Arial" panose="020B0604020202020204" pitchFamily="34" charset="0"/>
                <a:cs typeface="Arial" panose="020B0604020202020204" pitchFamily="34" charset="0"/>
              </a:rPr>
              <a:t>Fisher exact test (two-tailed) or the chi-square test</a:t>
            </a:r>
          </a:p>
          <a:p>
            <a:pPr>
              <a:lnSpc>
                <a:spcPct val="150000"/>
              </a:lnSpc>
            </a:pPr>
            <a:r>
              <a:rPr lang="en-US" dirty="0">
                <a:latin typeface="Arial" panose="020B0604020202020204" pitchFamily="34" charset="0"/>
                <a:cs typeface="Arial" panose="020B0604020202020204" pitchFamily="34" charset="0"/>
              </a:rPr>
              <a:t>Allele frequencies and Hardy–Weinberg (HW) equilibrium were verified using the chi-square test</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3736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D6EC5-14EF-93E5-7220-CBF8DF764009}"/>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Results </a:t>
            </a:r>
            <a:endParaRPr lang="en-IN" sz="3200" dirty="0">
              <a:latin typeface="Arial" panose="020B0604020202020204" pitchFamily="34" charset="0"/>
              <a:cs typeface="Arial" panose="020B0604020202020204" pitchFamily="34" charset="0"/>
            </a:endParaRPr>
          </a:p>
        </p:txBody>
      </p:sp>
      <p:pic>
        <p:nvPicPr>
          <p:cNvPr id="5" name="Content Placeholder 4">
            <a:extLst>
              <a:ext uri="{FF2B5EF4-FFF2-40B4-BE49-F238E27FC236}">
                <a16:creationId xmlns:a16="http://schemas.microsoft.com/office/drawing/2014/main" id="{525AA4FC-72C2-58B8-0E25-F85EC281AE71}"/>
              </a:ext>
            </a:extLst>
          </p:cNvPr>
          <p:cNvPicPr>
            <a:picLocks noGrp="1" noChangeAspect="1"/>
          </p:cNvPicPr>
          <p:nvPr>
            <p:ph idx="1"/>
          </p:nvPr>
        </p:nvPicPr>
        <p:blipFill>
          <a:blip r:embed="rId2"/>
          <a:stretch>
            <a:fillRect/>
          </a:stretch>
        </p:blipFill>
        <p:spPr>
          <a:xfrm>
            <a:off x="2164702" y="1520890"/>
            <a:ext cx="7492482" cy="5262465"/>
          </a:xfrm>
        </p:spPr>
      </p:pic>
    </p:spTree>
    <p:extLst>
      <p:ext uri="{BB962C8B-B14F-4D97-AF65-F5344CB8AC3E}">
        <p14:creationId xmlns:p14="http://schemas.microsoft.com/office/powerpoint/2010/main" val="1606315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13F2D-18CE-DD65-573E-B84363BC6502}"/>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B3AAD542-5C04-16EB-F256-74869C96F032}"/>
              </a:ext>
            </a:extLst>
          </p:cNvPr>
          <p:cNvPicPr>
            <a:picLocks noGrp="1" noChangeAspect="1"/>
          </p:cNvPicPr>
          <p:nvPr>
            <p:ph idx="1"/>
          </p:nvPr>
        </p:nvPicPr>
        <p:blipFill>
          <a:blip r:embed="rId2"/>
          <a:stretch>
            <a:fillRect/>
          </a:stretch>
        </p:blipFill>
        <p:spPr>
          <a:xfrm>
            <a:off x="924424" y="774440"/>
            <a:ext cx="10253649" cy="5862243"/>
          </a:xfrm>
        </p:spPr>
      </p:pic>
    </p:spTree>
    <p:extLst>
      <p:ext uri="{BB962C8B-B14F-4D97-AF65-F5344CB8AC3E}">
        <p14:creationId xmlns:p14="http://schemas.microsoft.com/office/powerpoint/2010/main" val="711547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77AEC-08F3-5367-DC0D-87C358C0B13A}"/>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Discussion</a:t>
            </a:r>
          </a:p>
        </p:txBody>
      </p:sp>
      <p:sp>
        <p:nvSpPr>
          <p:cNvPr id="3" name="Content Placeholder 2">
            <a:extLst>
              <a:ext uri="{FF2B5EF4-FFF2-40B4-BE49-F238E27FC236}">
                <a16:creationId xmlns:a16="http://schemas.microsoft.com/office/drawing/2014/main" id="{ABB7A15D-B3B2-4024-7752-B05A530774BD}"/>
              </a:ext>
            </a:extLst>
          </p:cNvPr>
          <p:cNvSpPr>
            <a:spLocks noGrp="1"/>
          </p:cNvSpPr>
          <p:nvPr>
            <p:ph idx="1"/>
          </p:nvPr>
        </p:nvSpPr>
        <p:spPr>
          <a:xfrm>
            <a:off x="838200" y="1690688"/>
            <a:ext cx="10515600" cy="5092667"/>
          </a:xfrm>
        </p:spPr>
        <p:txBody>
          <a:bodyPr>
            <a:normAutofit fontScale="92500"/>
          </a:bodyPr>
          <a:lstStyle/>
          <a:p>
            <a:pPr>
              <a:lnSpc>
                <a:spcPct val="150000"/>
              </a:lnSpc>
            </a:pPr>
            <a:r>
              <a:rPr lang="en-US" dirty="0">
                <a:latin typeface="Arial" panose="020B0604020202020204" pitchFamily="34" charset="0"/>
                <a:cs typeface="Arial" panose="020B0604020202020204" pitchFamily="34" charset="0"/>
              </a:rPr>
              <a:t>Among different populations, TCF7L2 is known to be the most common risk gene for T2D.</a:t>
            </a:r>
          </a:p>
          <a:p>
            <a:pPr>
              <a:lnSpc>
                <a:spcPct val="150000"/>
              </a:lnSpc>
            </a:pPr>
            <a:r>
              <a:rPr lang="en-US" dirty="0">
                <a:latin typeface="Arial" panose="020B0604020202020204" pitchFamily="34" charset="0"/>
                <a:cs typeface="Arial" panose="020B0604020202020204" pitchFamily="34" charset="0"/>
              </a:rPr>
              <a:t> It is the most frequently examined gene among women with GDM.</a:t>
            </a:r>
          </a:p>
          <a:p>
            <a:pPr>
              <a:lnSpc>
                <a:spcPct val="150000"/>
              </a:lnSpc>
            </a:pPr>
            <a:r>
              <a:rPr lang="en-US" dirty="0">
                <a:latin typeface="Arial" panose="020B0604020202020204" pitchFamily="34" charset="0"/>
                <a:cs typeface="Arial" panose="020B0604020202020204" pitchFamily="34" charset="0"/>
              </a:rPr>
              <a:t>In our study, clinical parameters including BMI and hypertension measurements among the GDM group were comparable with other published studies that stated that pregnant women with GDM have a higher BMI and more frequency of hypertension in comparison to healthy controls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078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34A4-16D1-D76F-4567-1C7368AB87E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0DA7E68-C3C7-0F91-2E2C-7F7EC32135F2}"/>
              </a:ext>
            </a:extLst>
          </p:cNvPr>
          <p:cNvSpPr>
            <a:spLocks noGrp="1"/>
          </p:cNvSpPr>
          <p:nvPr>
            <p:ph idx="1"/>
          </p:nvPr>
        </p:nvSpPr>
        <p:spPr>
          <a:xfrm>
            <a:off x="838200" y="1825624"/>
            <a:ext cx="10515600" cy="4948399"/>
          </a:xfrm>
        </p:spPr>
        <p:txBody>
          <a:bodyPr>
            <a:normAutofit fontScale="92500" lnSpcReduction="10000"/>
          </a:bodyPr>
          <a:lstStyle/>
          <a:p>
            <a:pPr>
              <a:lnSpc>
                <a:spcPct val="150000"/>
              </a:lnSpc>
            </a:pPr>
            <a:r>
              <a:rPr lang="en-US" dirty="0">
                <a:latin typeface="Arial" panose="020B0604020202020204" pitchFamily="34" charset="0"/>
                <a:cs typeface="Arial" panose="020B0604020202020204" pitchFamily="34" charset="0"/>
              </a:rPr>
              <a:t>CT and TT genotypes in rs7903146 SNP were more prominent among the GDM group in comparison to the control group</a:t>
            </a:r>
          </a:p>
          <a:p>
            <a:pPr>
              <a:lnSpc>
                <a:spcPct val="150000"/>
              </a:lnSpc>
            </a:pPr>
            <a:r>
              <a:rPr lang="en-US" dirty="0">
                <a:latin typeface="Arial" panose="020B0604020202020204" pitchFamily="34" charset="0"/>
                <a:cs typeface="Arial" panose="020B0604020202020204" pitchFamily="34" charset="0"/>
              </a:rPr>
              <a:t>Women carrying the T allele have a nearly 2-fold increase risk for GDM</a:t>
            </a:r>
          </a:p>
          <a:p>
            <a:pPr>
              <a:lnSpc>
                <a:spcPct val="150000"/>
              </a:lnSpc>
            </a:pPr>
            <a:r>
              <a:rPr lang="en-US" dirty="0">
                <a:latin typeface="Arial" panose="020B0604020202020204" pitchFamily="34" charset="0"/>
                <a:cs typeface="Arial" panose="020B0604020202020204" pitchFamily="34" charset="0"/>
              </a:rPr>
              <a:t>rs12255372 SNP, GT and TT genotypes were more prominent among the GDM group in comparison to the control group.</a:t>
            </a:r>
          </a:p>
          <a:p>
            <a:pPr>
              <a:lnSpc>
                <a:spcPct val="150000"/>
              </a:lnSpc>
            </a:pPr>
            <a:r>
              <a:rPr lang="en-US" dirty="0">
                <a:latin typeface="Arial" panose="020B0604020202020204" pitchFamily="34" charset="0"/>
                <a:cs typeface="Arial" panose="020B0604020202020204" pitchFamily="34" charset="0"/>
              </a:rPr>
              <a:t>Women carrying the T allele have a nearly 3-fold increase risk for GDM.</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6165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A0C01-AE97-DCA3-CAAC-6D6E82CBEDC0}"/>
              </a:ext>
            </a:extLst>
          </p:cNvPr>
          <p:cNvSpPr>
            <a:spLocks noGrp="1"/>
          </p:cNvSpPr>
          <p:nvPr>
            <p:ph idx="1"/>
          </p:nvPr>
        </p:nvSpPr>
        <p:spPr>
          <a:xfrm>
            <a:off x="464976" y="360718"/>
            <a:ext cx="10515600" cy="6347992"/>
          </a:xfrm>
        </p:spPr>
        <p:txBody>
          <a:bodyPr>
            <a:normAutofit/>
          </a:bodyPr>
          <a:lstStyle/>
          <a:p>
            <a:pPr>
              <a:lnSpc>
                <a:spcPct val="150000"/>
              </a:lnSpc>
            </a:pPr>
            <a:r>
              <a:rPr lang="en-US" dirty="0">
                <a:latin typeface="Arial" panose="020B0604020202020204" pitchFamily="34" charset="0"/>
                <a:cs typeface="Arial" panose="020B0604020202020204" pitchFamily="34" charset="0"/>
              </a:rPr>
              <a:t>Reyes-López et al. reported that poor β-cell activity, maternal </a:t>
            </a:r>
            <a:r>
              <a:rPr lang="en-US" dirty="0" err="1">
                <a:latin typeface="Arial" panose="020B0604020202020204" pitchFamily="34" charset="0"/>
                <a:cs typeface="Arial" panose="020B0604020202020204" pitchFamily="34" charset="0"/>
              </a:rPr>
              <a:t>prepregnancy</a:t>
            </a:r>
            <a:r>
              <a:rPr lang="en-US" dirty="0">
                <a:latin typeface="Arial" panose="020B0604020202020204" pitchFamily="34" charset="0"/>
                <a:cs typeface="Arial" panose="020B0604020202020204" pitchFamily="34" charset="0"/>
              </a:rPr>
              <a:t> overweight, and rs12255372 risk allele are all independent risk factors related with the evolving of gestational diabetes</a:t>
            </a:r>
          </a:p>
          <a:p>
            <a:pPr>
              <a:lnSpc>
                <a:spcPct val="150000"/>
              </a:lnSpc>
            </a:pPr>
            <a:r>
              <a:rPr lang="en-US" dirty="0" err="1">
                <a:latin typeface="Arial" panose="020B0604020202020204" pitchFamily="34" charset="0"/>
                <a:cs typeface="Arial" panose="020B0604020202020204" pitchFamily="34" charset="0"/>
              </a:rPr>
              <a:t>Potasso</a:t>
            </a:r>
            <a:r>
              <a:rPr lang="en-US" dirty="0">
                <a:latin typeface="Arial" panose="020B0604020202020204" pitchFamily="34" charset="0"/>
                <a:cs typeface="Arial" panose="020B0604020202020204" pitchFamily="34" charset="0"/>
              </a:rPr>
              <a:t> and his colleagues reported that T mutant allele in TCF7L2 rs7903146 is related to the loss of initial postprandial glycemic control and stressed on the necessity of insulin treatment among pregnant women with chronic hyperglycemia, even if other risk interfering factors like BMI had been regulated</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112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5F8EB-8B77-9ECE-0D43-7BABBDACB782}"/>
              </a:ext>
            </a:extLst>
          </p:cNvPr>
          <p:cNvSpPr>
            <a:spLocks noGrp="1"/>
          </p:cNvSpPr>
          <p:nvPr>
            <p:ph type="title"/>
          </p:nvPr>
        </p:nvSpPr>
        <p:spPr>
          <a:solidFill>
            <a:srgbClr val="FFFF00"/>
          </a:solidFill>
        </p:spPr>
        <p:txBody>
          <a:bodyPr>
            <a:normAutofit/>
          </a:bodyPr>
          <a:lstStyle/>
          <a:p>
            <a:r>
              <a:rPr lang="en-IN" sz="3200">
                <a:latin typeface="Arial" panose="020B0604020202020204" pitchFamily="34" charset="0"/>
                <a:cs typeface="Arial" panose="020B0604020202020204" pitchFamily="34" charset="0"/>
              </a:rPr>
              <a:t>Conclusion</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1DBC65A-2DE3-59B6-0A1B-505177E2017E}"/>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A significantly high prevalence of CT/TT genotypes in rs7903146 and GT/TT genotypes in rs12255372 of TCF7L2 gene in women with GDM compared to healthy pregnant women</a:t>
            </a:r>
            <a:r>
              <a:rPr lang="en-US" dirty="0"/>
              <a:t>.</a:t>
            </a:r>
            <a:endParaRPr lang="en-IN" dirty="0"/>
          </a:p>
        </p:txBody>
      </p:sp>
    </p:spTree>
    <p:extLst>
      <p:ext uri="{BB962C8B-B14F-4D97-AF65-F5344CB8AC3E}">
        <p14:creationId xmlns:p14="http://schemas.microsoft.com/office/powerpoint/2010/main" val="3414921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F3150-45A4-5B4D-1BFD-1911F1FC50F4}"/>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References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7F5FF31-FE8C-7260-4938-A1761ECC7F45}"/>
              </a:ext>
            </a:extLst>
          </p:cNvPr>
          <p:cNvSpPr>
            <a:spLocks noGrp="1"/>
          </p:cNvSpPr>
          <p:nvPr>
            <p:ph idx="1"/>
          </p:nvPr>
        </p:nvSpPr>
        <p:spPr>
          <a:xfrm>
            <a:off x="838200" y="1825624"/>
            <a:ext cx="10515600" cy="4911077"/>
          </a:xfrm>
        </p:spPr>
        <p:txBody>
          <a:bodyPr>
            <a:normAutofit lnSpcReduction="10000"/>
          </a:bodyPr>
          <a:lstStyle/>
          <a:p>
            <a:r>
              <a:rPr lang="en-IN" dirty="0">
                <a:latin typeface="Arial" panose="020B0604020202020204" pitchFamily="34" charset="0"/>
                <a:cs typeface="Arial" panose="020B0604020202020204" pitchFamily="34" charset="0"/>
              </a:rPr>
              <a:t>ADA (2013) Diagnosis and classification of diabetes mellitus. American Diabetes Association. Diabetes Care</a:t>
            </a:r>
          </a:p>
          <a:p>
            <a:r>
              <a:rPr lang="en-IN" dirty="0" err="1">
                <a:latin typeface="Arial" panose="020B0604020202020204" pitchFamily="34" charset="0"/>
                <a:cs typeface="Arial" panose="020B0604020202020204" pitchFamily="34" charset="0"/>
              </a:rPr>
              <a:t>Lende</a:t>
            </a:r>
            <a:r>
              <a:rPr lang="en-IN" dirty="0">
                <a:latin typeface="Arial" panose="020B0604020202020204" pitchFamily="34" charset="0"/>
                <a:cs typeface="Arial" panose="020B0604020202020204" pitchFamily="34" charset="0"/>
              </a:rPr>
              <a:t> M, </a:t>
            </a:r>
            <a:r>
              <a:rPr lang="en-IN" dirty="0" err="1">
                <a:latin typeface="Arial" panose="020B0604020202020204" pitchFamily="34" charset="0"/>
                <a:cs typeface="Arial" panose="020B0604020202020204" pitchFamily="34" charset="0"/>
              </a:rPr>
              <a:t>Rijhsinghani</a:t>
            </a:r>
            <a:r>
              <a:rPr lang="en-IN" dirty="0">
                <a:latin typeface="Arial" panose="020B0604020202020204" pitchFamily="34" charset="0"/>
                <a:cs typeface="Arial" panose="020B0604020202020204" pitchFamily="34" charset="0"/>
              </a:rPr>
              <a:t> A (2020) Gestational diabetes: overview with emphasis on medical management. Int J Environ Res Public Health 17. https:// </a:t>
            </a:r>
            <a:r>
              <a:rPr lang="en-IN" dirty="0" err="1">
                <a:latin typeface="Arial" panose="020B0604020202020204" pitchFamily="34" charset="0"/>
                <a:cs typeface="Arial" panose="020B0604020202020204" pitchFamily="34" charset="0"/>
              </a:rPr>
              <a:t>doi</a:t>
            </a:r>
            <a:r>
              <a:rPr lang="en-IN" dirty="0">
                <a:latin typeface="Arial" panose="020B0604020202020204" pitchFamily="34" charset="0"/>
                <a:cs typeface="Arial" panose="020B0604020202020204" pitchFamily="34" charset="0"/>
              </a:rPr>
              <a:t>. org/ 10. 3390/ </a:t>
            </a:r>
            <a:r>
              <a:rPr lang="en-IN" dirty="0" err="1">
                <a:latin typeface="Arial" panose="020B0604020202020204" pitchFamily="34" charset="0"/>
                <a:cs typeface="Arial" panose="020B0604020202020204" pitchFamily="34" charset="0"/>
              </a:rPr>
              <a:t>ijerp</a:t>
            </a:r>
            <a:r>
              <a:rPr lang="en-IN" dirty="0">
                <a:latin typeface="Arial" panose="020B0604020202020204" pitchFamily="34" charset="0"/>
                <a:cs typeface="Arial" panose="020B0604020202020204" pitchFamily="34" charset="0"/>
              </a:rPr>
              <a:t> h1724 9573</a:t>
            </a:r>
          </a:p>
          <a:p>
            <a:r>
              <a:rPr lang="en-IN" dirty="0">
                <a:latin typeface="Arial" panose="020B0604020202020204" pitchFamily="34" charset="0"/>
                <a:cs typeface="Arial" panose="020B0604020202020204" pitchFamily="34" charset="0"/>
              </a:rPr>
              <a:t>Hartling L, Dryden DM, Guthrie A, Muise M, </a:t>
            </a:r>
            <a:r>
              <a:rPr lang="en-IN" dirty="0" err="1">
                <a:latin typeface="Arial" panose="020B0604020202020204" pitchFamily="34" charset="0"/>
                <a:cs typeface="Arial" panose="020B0604020202020204" pitchFamily="34" charset="0"/>
              </a:rPr>
              <a:t>Vandermeer</a:t>
            </a:r>
            <a:r>
              <a:rPr lang="en-IN" dirty="0">
                <a:latin typeface="Arial" panose="020B0604020202020204" pitchFamily="34" charset="0"/>
                <a:cs typeface="Arial" panose="020B0604020202020204" pitchFamily="34" charset="0"/>
              </a:rPr>
              <a:t> B, </a:t>
            </a:r>
            <a:r>
              <a:rPr lang="en-IN" dirty="0" err="1">
                <a:latin typeface="Arial" panose="020B0604020202020204" pitchFamily="34" charset="0"/>
                <a:cs typeface="Arial" panose="020B0604020202020204" pitchFamily="34" charset="0"/>
              </a:rPr>
              <a:t>Aktary</a:t>
            </a:r>
            <a:r>
              <a:rPr lang="en-IN" dirty="0">
                <a:latin typeface="Arial" panose="020B0604020202020204" pitchFamily="34" charset="0"/>
                <a:cs typeface="Arial" panose="020B0604020202020204" pitchFamily="34" charset="0"/>
              </a:rPr>
              <a:t> WM et al (2012) Screening and diagnosing gestational diabetes mellitus. Evid Rep </a:t>
            </a:r>
            <a:r>
              <a:rPr lang="en-IN" dirty="0" err="1">
                <a:latin typeface="Arial" panose="020B0604020202020204" pitchFamily="34" charset="0"/>
                <a:cs typeface="Arial" panose="020B0604020202020204" pitchFamily="34" charset="0"/>
              </a:rPr>
              <a:t>Technol</a:t>
            </a:r>
            <a:r>
              <a:rPr lang="en-IN" dirty="0">
                <a:latin typeface="Arial" panose="020B0604020202020204" pitchFamily="34" charset="0"/>
                <a:cs typeface="Arial" panose="020B0604020202020204" pitchFamily="34" charset="0"/>
              </a:rPr>
              <a:t> Assess(210):1–327 (Full Rep)</a:t>
            </a:r>
          </a:p>
          <a:p>
            <a:r>
              <a:rPr lang="en-IN" dirty="0">
                <a:latin typeface="Arial" panose="020B0604020202020204" pitchFamily="34" charset="0"/>
                <a:cs typeface="Arial" panose="020B0604020202020204" pitchFamily="34" charset="0"/>
              </a:rPr>
              <a:t>Moyer VA (2014) Screening for gestational diabetes mellitus: U.S. Preventive Services Task Force recommendation statement. Ann Intern </a:t>
            </a:r>
            <a:r>
              <a:rPr lang="en-IN" dirty="0" err="1">
                <a:latin typeface="Arial" panose="020B0604020202020204" pitchFamily="34" charset="0"/>
                <a:cs typeface="Arial" panose="020B0604020202020204" pitchFamily="34" charset="0"/>
              </a:rPr>
              <a:t>Med.https</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doi</a:t>
            </a:r>
            <a:r>
              <a:rPr lang="en-IN" dirty="0">
                <a:latin typeface="Arial" panose="020B0604020202020204" pitchFamily="34" charset="0"/>
                <a:cs typeface="Arial" panose="020B0604020202020204" pitchFamily="34" charset="0"/>
              </a:rPr>
              <a:t>. org/ 10. 7326/ m13- 2905</a:t>
            </a:r>
          </a:p>
        </p:txBody>
      </p:sp>
    </p:spTree>
    <p:extLst>
      <p:ext uri="{BB962C8B-B14F-4D97-AF65-F5344CB8AC3E}">
        <p14:creationId xmlns:p14="http://schemas.microsoft.com/office/powerpoint/2010/main" val="2234508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4F5FC-A085-975B-AD5B-69C7DB0D6CC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FFD1794-87F4-07E3-45E7-2BDC584B3520}"/>
              </a:ext>
            </a:extLst>
          </p:cNvPr>
          <p:cNvSpPr>
            <a:spLocks noGrp="1"/>
          </p:cNvSpPr>
          <p:nvPr>
            <p:ph idx="1"/>
          </p:nvPr>
        </p:nvSpPr>
        <p:spPr/>
        <p:txBody>
          <a:bodyPr/>
          <a:lstStyle/>
          <a:p>
            <a:r>
              <a:rPr lang="en-US">
                <a:solidFill>
                  <a:srgbClr val="FF0000"/>
                </a:solidFill>
                <a:latin typeface="Arial" panose="020B0604020202020204" pitchFamily="34" charset="0"/>
                <a:cs typeface="Arial" panose="020B0604020202020204" pitchFamily="34" charset="0"/>
              </a:rPr>
              <a:t>THANK YOU</a:t>
            </a:r>
            <a:endParaRPr lang="en-IN">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532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4986F34-3948-B2A4-F6C7-85503B1DD823}"/>
              </a:ext>
            </a:extLst>
          </p:cNvPr>
          <p:cNvSpPr>
            <a:spLocks noGrp="1"/>
          </p:cNvSpPr>
          <p:nvPr>
            <p:ph idx="1"/>
          </p:nvPr>
        </p:nvSpPr>
        <p:spPr>
          <a:xfrm>
            <a:off x="595604" y="342057"/>
            <a:ext cx="10515600" cy="6189372"/>
          </a:xfrm>
        </p:spPr>
        <p:txBody>
          <a:bodyPr>
            <a:normAutofit fontScale="92500" lnSpcReduction="10000"/>
          </a:bodyPr>
          <a:lstStyle/>
          <a:p>
            <a:pPr>
              <a:lnSpc>
                <a:spcPct val="150000"/>
              </a:lnSpc>
            </a:pPr>
            <a:r>
              <a:rPr lang="en-US" dirty="0">
                <a:latin typeface="Arial" panose="020B0604020202020204" pitchFamily="34" charset="0"/>
                <a:cs typeface="Arial" panose="020B0604020202020204" pitchFamily="34" charset="0"/>
              </a:rPr>
              <a:t>One took place in Upper Egypt where incidence was about 17.5% and the other in the Delta region (Menoufia governorate) with an incidence of 6%.</a:t>
            </a:r>
          </a:p>
          <a:p>
            <a:pPr>
              <a:lnSpc>
                <a:spcPct val="150000"/>
              </a:lnSpc>
            </a:pPr>
            <a:r>
              <a:rPr lang="en-US" dirty="0">
                <a:latin typeface="Arial" panose="020B0604020202020204" pitchFamily="34" charset="0"/>
                <a:cs typeface="Arial" panose="020B0604020202020204" pitchFamily="34" charset="0"/>
              </a:rPr>
              <a:t>Hyperglycemic state during the gestation period is directly correlated with the increase in the number of </a:t>
            </a:r>
            <a:r>
              <a:rPr lang="en-US" dirty="0" err="1">
                <a:latin typeface="Arial" panose="020B0604020202020204" pitchFamily="34" charset="0"/>
                <a:cs typeface="Arial" panose="020B0604020202020204" pitchFamily="34" charset="0"/>
              </a:rPr>
              <a:t>feto</a:t>
            </a:r>
            <a:r>
              <a:rPr lang="en-US" dirty="0">
                <a:latin typeface="Arial" panose="020B0604020202020204" pitchFamily="34" charset="0"/>
                <a:cs typeface="Arial" panose="020B0604020202020204" pitchFamily="34" charset="0"/>
              </a:rPr>
              <a:t>-maternal co-morbidities</a:t>
            </a:r>
          </a:p>
          <a:p>
            <a:pPr>
              <a:lnSpc>
                <a:spcPct val="150000"/>
              </a:lnSpc>
            </a:pPr>
            <a:r>
              <a:rPr lang="en-US" dirty="0">
                <a:latin typeface="Arial" panose="020B0604020202020204" pitchFamily="34" charset="0"/>
                <a:cs typeface="Arial" panose="020B0604020202020204" pitchFamily="34" charset="0"/>
              </a:rPr>
              <a:t>Type 2 diabetes (T2D) is more common to evolve among pregnant women with a history of GDM as well as their </a:t>
            </a:r>
            <a:r>
              <a:rPr lang="en-US" dirty="0" err="1">
                <a:latin typeface="Arial" panose="020B0604020202020204" pitchFamily="34" charset="0"/>
                <a:cs typeface="Arial" panose="020B0604020202020204" pitchFamily="34" charset="0"/>
              </a:rPr>
              <a:t>offsprings</a:t>
            </a:r>
            <a:r>
              <a:rPr lang="en-US" dirty="0">
                <a:latin typeface="Arial" panose="020B0604020202020204" pitchFamily="34" charset="0"/>
                <a:cs typeface="Arial" panose="020B0604020202020204" pitchFamily="34" charset="0"/>
              </a:rPr>
              <a:t> are highly vulnerable to having diabetes and obesity during their grownup life.</a:t>
            </a:r>
          </a:p>
          <a:p>
            <a:pPr>
              <a:lnSpc>
                <a:spcPct val="150000"/>
              </a:lnSpc>
            </a:pPr>
            <a:r>
              <a:rPr lang="en-US" dirty="0">
                <a:latin typeface="Arial" panose="020B0604020202020204" pitchFamily="34" charset="0"/>
                <a:cs typeface="Arial" panose="020B0604020202020204" pitchFamily="34" charset="0"/>
              </a:rPr>
              <a:t>Obesity and family history for diabetes both are important risk factors associated with GDM and T2D </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809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A8D998-3DEE-BF79-BB04-17EE4E3691C1}"/>
              </a:ext>
            </a:extLst>
          </p:cNvPr>
          <p:cNvSpPr>
            <a:spLocks noGrp="1"/>
          </p:cNvSpPr>
          <p:nvPr>
            <p:ph idx="1"/>
          </p:nvPr>
        </p:nvSpPr>
        <p:spPr>
          <a:xfrm>
            <a:off x="446314" y="304735"/>
            <a:ext cx="10515600" cy="6413306"/>
          </a:xfrm>
        </p:spPr>
        <p:txBody>
          <a:bodyPr>
            <a:normAutofit/>
          </a:bodyPr>
          <a:lstStyle/>
          <a:p>
            <a:pPr>
              <a:lnSpc>
                <a:spcPct val="150000"/>
              </a:lnSpc>
            </a:pPr>
            <a:r>
              <a:rPr lang="en-US" dirty="0">
                <a:latin typeface="Arial" panose="020B0604020202020204" pitchFamily="34" charset="0"/>
                <a:cs typeface="Arial" panose="020B0604020202020204" pitchFamily="34" charset="0"/>
              </a:rPr>
              <a:t>TCF7L2 is positioned at chromosome 10q25.3 and its amino acid controls hyperglycemic state in the blood</a:t>
            </a:r>
          </a:p>
          <a:p>
            <a:pPr>
              <a:lnSpc>
                <a:spcPct val="150000"/>
              </a:lnSpc>
            </a:pPr>
            <a:r>
              <a:rPr lang="en-US" dirty="0">
                <a:latin typeface="Arial" panose="020B0604020202020204" pitchFamily="34" charset="0"/>
                <a:cs typeface="Arial" panose="020B0604020202020204" pitchFamily="34" charset="0"/>
              </a:rPr>
              <a:t>It is assumed that the TCF7L2 gene controls proglucagon expression inside entero-endocrine cells</a:t>
            </a:r>
          </a:p>
          <a:p>
            <a:pPr>
              <a:lnSpc>
                <a:spcPct val="150000"/>
              </a:lnSpc>
            </a:pPr>
            <a:r>
              <a:rPr lang="en-US" dirty="0">
                <a:latin typeface="Arial" panose="020B0604020202020204" pitchFamily="34" charset="0"/>
                <a:cs typeface="Arial" panose="020B0604020202020204" pitchFamily="34" charset="0"/>
              </a:rPr>
              <a:t>TCF7L2 is important in the propagation of pancreatic B-cell as well as the production of several incretin hormones, glucose-dependent insulin-tropic peptide (GLP-1) which are released from entero-endocrine cells. </a:t>
            </a:r>
          </a:p>
        </p:txBody>
      </p:sp>
    </p:spTree>
    <p:extLst>
      <p:ext uri="{BB962C8B-B14F-4D97-AF65-F5344CB8AC3E}">
        <p14:creationId xmlns:p14="http://schemas.microsoft.com/office/powerpoint/2010/main" val="2818524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7BAAA7-AF04-1F11-980D-08096569981B}"/>
              </a:ext>
            </a:extLst>
          </p:cNvPr>
          <p:cNvSpPr>
            <a:spLocks noGrp="1"/>
          </p:cNvSpPr>
          <p:nvPr>
            <p:ph idx="1"/>
          </p:nvPr>
        </p:nvSpPr>
        <p:spPr>
          <a:xfrm>
            <a:off x="289249" y="242596"/>
            <a:ext cx="11064551" cy="6428792"/>
          </a:xfrm>
        </p:spPr>
        <p:txBody>
          <a:bodyPr>
            <a:normAutofit fontScale="92500" lnSpcReduction="10000"/>
          </a:bodyPr>
          <a:lstStyle/>
          <a:p>
            <a:pPr>
              <a:lnSpc>
                <a:spcPct val="150000"/>
              </a:lnSpc>
            </a:pPr>
            <a:r>
              <a:rPr lang="en-US" dirty="0">
                <a:latin typeface="Arial" panose="020B0604020202020204" pitchFamily="34" charset="0"/>
                <a:cs typeface="Arial" panose="020B0604020202020204" pitchFamily="34" charset="0"/>
              </a:rPr>
              <a:t>GLP-1 also stimulates insulin secretion.</a:t>
            </a:r>
          </a:p>
          <a:p>
            <a:pPr>
              <a:lnSpc>
                <a:spcPct val="150000"/>
              </a:lnSpc>
            </a:pPr>
            <a:r>
              <a:rPr lang="en-US" dirty="0">
                <a:latin typeface="Arial" panose="020B0604020202020204" pitchFamily="34" charset="0"/>
                <a:cs typeface="Arial" panose="020B0604020202020204" pitchFamily="34" charset="0"/>
              </a:rPr>
              <a:t> TCF7L2 regulates the metabolism of hepatic glucose mainly through inhibiting gluconeogenesis.</a:t>
            </a:r>
          </a:p>
          <a:p>
            <a:pPr>
              <a:lnSpc>
                <a:spcPct val="150000"/>
              </a:lnSpc>
            </a:pPr>
            <a:r>
              <a:rPr lang="en-US" dirty="0">
                <a:latin typeface="Arial" panose="020B0604020202020204" pitchFamily="34" charset="0"/>
                <a:cs typeface="Arial" panose="020B0604020202020204" pitchFamily="34" charset="0"/>
              </a:rPr>
              <a:t>Intronic regions of the TCF7L2 gene have variants which are well known as strong risk genetic markers for T2D. </a:t>
            </a:r>
          </a:p>
          <a:p>
            <a:pPr>
              <a:lnSpc>
                <a:spcPct val="150000"/>
              </a:lnSpc>
            </a:pPr>
            <a:r>
              <a:rPr lang="en-US" dirty="0">
                <a:latin typeface="Arial" panose="020B0604020202020204" pitchFamily="34" charset="0"/>
                <a:cs typeface="Arial" panose="020B0604020202020204" pitchFamily="34" charset="0"/>
              </a:rPr>
              <a:t>TCF7L2 polymorphisms have a dual effect on blood glucose level and insulin excretion.</a:t>
            </a:r>
          </a:p>
          <a:p>
            <a:pPr>
              <a:lnSpc>
                <a:spcPct val="150000"/>
              </a:lnSpc>
            </a:pPr>
            <a:r>
              <a:rPr lang="en-US" dirty="0">
                <a:latin typeface="Arial" panose="020B0604020202020204" pitchFamily="34" charset="0"/>
                <a:cs typeface="Arial" panose="020B0604020202020204" pitchFamily="34" charset="0"/>
              </a:rPr>
              <a:t>TCF7L2 polymorphism rs7903146 has been related with GDM in Danish, Australian, Greek, and Swedish populations as well as other populations</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4985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49A86-30B7-95AA-EA4A-601C95D9C64C}"/>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AIM</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B56608D-C3BD-BE2B-2F95-0FCD7F915623}"/>
              </a:ext>
            </a:extLst>
          </p:cNvPr>
          <p:cNvSpPr>
            <a:spLocks noGrp="1"/>
          </p:cNvSpPr>
          <p:nvPr>
            <p:ph idx="1"/>
          </p:nvPr>
        </p:nvSpPr>
        <p:spPr/>
        <p:txBody>
          <a:bodyPr/>
          <a:lstStyle/>
          <a:p>
            <a:pPr>
              <a:lnSpc>
                <a:spcPct val="150000"/>
              </a:lnSpc>
            </a:pPr>
            <a:r>
              <a:rPr lang="en-IN" dirty="0">
                <a:latin typeface="Arial" panose="020B0604020202020204" pitchFamily="34" charset="0"/>
                <a:cs typeface="Arial" panose="020B0604020202020204" pitchFamily="34" charset="0"/>
              </a:rPr>
              <a:t>To evaluate the association </a:t>
            </a:r>
            <a:r>
              <a:rPr lang="en-US" dirty="0">
                <a:latin typeface="Arial" panose="020B0604020202020204" pitchFamily="34" charset="0"/>
                <a:cs typeface="Arial" panose="020B0604020202020204" pitchFamily="34" charset="0"/>
              </a:rPr>
              <a:t>of two polymorphisms of rs7903146 and rs12255372 in the TCF7L2 gene with the risk of development of GDM among Egyptian women.</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6083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650B6-466E-E99B-208A-9260C427D58C}"/>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Materials and Methods</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6177A28-6394-E976-BB94-23749430FB14}"/>
              </a:ext>
            </a:extLst>
          </p:cNvPr>
          <p:cNvSpPr>
            <a:spLocks noGrp="1"/>
          </p:cNvSpPr>
          <p:nvPr>
            <p:ph idx="1"/>
          </p:nvPr>
        </p:nvSpPr>
        <p:spPr/>
        <p:txBody>
          <a:bodyPr>
            <a:normAutofit fontScale="92500" lnSpcReduction="20000"/>
          </a:bodyPr>
          <a:lstStyle/>
          <a:p>
            <a:pPr>
              <a:lnSpc>
                <a:spcPct val="150000"/>
              </a:lnSpc>
            </a:pPr>
            <a:r>
              <a:rPr lang="en-US" dirty="0">
                <a:latin typeface="Arial" panose="020B0604020202020204" pitchFamily="34" charset="0"/>
                <a:cs typeface="Arial" panose="020B0604020202020204" pitchFamily="34" charset="0"/>
              </a:rPr>
              <a:t>T = 228 women</a:t>
            </a:r>
          </a:p>
          <a:p>
            <a:pPr>
              <a:lnSpc>
                <a:spcPct val="150000"/>
              </a:lnSpc>
            </a:pPr>
            <a:r>
              <a:rPr lang="en-US" dirty="0">
                <a:latin typeface="Arial" panose="020B0604020202020204" pitchFamily="34" charset="0"/>
                <a:cs typeface="Arial" panose="020B0604020202020204" pitchFamily="34" charset="0"/>
              </a:rPr>
              <a:t>Control  healthy pregnant women – n=114</a:t>
            </a:r>
          </a:p>
          <a:p>
            <a:pPr>
              <a:lnSpc>
                <a:spcPct val="150000"/>
              </a:lnSpc>
            </a:pPr>
            <a:r>
              <a:rPr lang="en-IN" dirty="0">
                <a:latin typeface="Arial" panose="020B0604020202020204" pitchFamily="34" charset="0"/>
                <a:cs typeface="Arial" panose="020B0604020202020204" pitchFamily="34" charset="0"/>
              </a:rPr>
              <a:t>Pregnant women with GDM n=114</a:t>
            </a:r>
          </a:p>
          <a:p>
            <a:pPr>
              <a:lnSpc>
                <a:spcPct val="150000"/>
              </a:lnSpc>
            </a:pPr>
            <a:r>
              <a:rPr lang="en-US" dirty="0">
                <a:latin typeface="Arial" panose="020B0604020202020204" pitchFamily="34" charset="0"/>
                <a:cs typeface="Arial" panose="020B0604020202020204" pitchFamily="34" charset="0"/>
              </a:rPr>
              <a:t>Screening for GDM using oral glucose tolerance test (OGTT) was done for the participants</a:t>
            </a:r>
          </a:p>
          <a:p>
            <a:pPr>
              <a:lnSpc>
                <a:spcPct val="150000"/>
              </a:lnSpc>
            </a:pPr>
            <a:r>
              <a:rPr lang="en-US" dirty="0">
                <a:latin typeface="Arial" panose="020B0604020202020204" pitchFamily="34" charset="0"/>
                <a:cs typeface="Arial" panose="020B0604020202020204" pitchFamily="34" charset="0"/>
              </a:rPr>
              <a:t>Participants were given 75 g of glucose. Fasting and 2-h blood glucose levels were assessed after that.</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429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BEE2D-6A8F-0A7F-1761-622B95793D4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D868A4D-434C-1C66-D491-7E8ACA1A7742}"/>
              </a:ext>
            </a:extLst>
          </p:cNvPr>
          <p:cNvSpPr>
            <a:spLocks noGrp="1"/>
          </p:cNvSpPr>
          <p:nvPr>
            <p:ph idx="1"/>
          </p:nvPr>
        </p:nvSpPr>
        <p:spPr>
          <a:xfrm>
            <a:off x="838200" y="1825625"/>
            <a:ext cx="10515600" cy="4780448"/>
          </a:xfrm>
        </p:spPr>
        <p:txBody>
          <a:bodyPr>
            <a:normAutofit/>
          </a:bodyPr>
          <a:lstStyle/>
          <a:p>
            <a:pPr>
              <a:lnSpc>
                <a:spcPct val="150000"/>
              </a:lnSpc>
            </a:pPr>
            <a:r>
              <a:rPr lang="en-US" dirty="0">
                <a:latin typeface="Arial" panose="020B0604020202020204" pitchFamily="34" charset="0"/>
                <a:cs typeface="Arial" panose="020B0604020202020204" pitchFamily="34" charset="0"/>
              </a:rPr>
              <a:t>The diagnosis of GDM was made after which any one of the following plasma glucose values were exceeded: </a:t>
            </a:r>
          </a:p>
          <a:p>
            <a:pPr>
              <a:lnSpc>
                <a:spcPct val="150000"/>
              </a:lnSpc>
            </a:pPr>
            <a:r>
              <a:rPr lang="en-US" dirty="0">
                <a:latin typeface="Arial" panose="020B0604020202020204" pitchFamily="34" charset="0"/>
                <a:cs typeface="Arial" panose="020B0604020202020204" pitchFamily="34" charset="0"/>
              </a:rPr>
              <a:t>if the fasting plasma glucose was 92 mg/dL or more or when the 2-h value is 153 mg/dL or more. </a:t>
            </a:r>
          </a:p>
          <a:p>
            <a:pPr>
              <a:lnSpc>
                <a:spcPct val="150000"/>
              </a:lnSpc>
            </a:pPr>
            <a:r>
              <a:rPr lang="en-US" dirty="0">
                <a:latin typeface="Arial" panose="020B0604020202020204" pitchFamily="34" charset="0"/>
                <a:cs typeface="Arial" panose="020B0604020202020204" pitchFamily="34" charset="0"/>
              </a:rPr>
              <a:t>Values (fasting ≥ 126 mg/dL or 2 h postprandial ≥ 200 mg/dL) specify overt diabetes mellitus (DM), which was excluded from this study.</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0686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B24E-D44E-03B5-08DB-57BE438CFA7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5B79970-5B2C-E728-5216-1C533347DBF7}"/>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The study was done after approval was obtained from the ethical committee (Medical research ethical Committee).</a:t>
            </a:r>
          </a:p>
          <a:p>
            <a:pPr>
              <a:lnSpc>
                <a:spcPct val="150000"/>
              </a:lnSpc>
            </a:pPr>
            <a:r>
              <a:rPr lang="en-US" dirty="0">
                <a:latin typeface="Arial" panose="020B0604020202020204" pitchFamily="34" charset="0"/>
                <a:cs typeface="Arial" panose="020B0604020202020204" pitchFamily="34" charset="0"/>
              </a:rPr>
              <a:t>With approval reference number 19266, it conforms to the provisions of the Declaration of Helsinki. </a:t>
            </a:r>
          </a:p>
          <a:p>
            <a:pPr>
              <a:lnSpc>
                <a:spcPct val="150000"/>
              </a:lnSpc>
            </a:pPr>
            <a:r>
              <a:rPr lang="en-US" dirty="0">
                <a:latin typeface="Arial" panose="020B0604020202020204" pitchFamily="34" charset="0"/>
                <a:cs typeface="Arial" panose="020B0604020202020204" pitchFamily="34" charset="0"/>
              </a:rPr>
              <a:t>Informed written consent was obtained from all participants in the study.</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0078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1542</Words>
  <Application>Microsoft Office PowerPoint</Application>
  <PresentationFormat>Widescreen</PresentationFormat>
  <Paragraphs>82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Are single nucleotide polymorphisms rs7903146 and rs12255372 in transcription factor 7-like 2 gene associated with an increased risk for gestational diabetes mellitus in Egyptian women?</vt:lpstr>
      <vt:lpstr>Introduction </vt:lpstr>
      <vt:lpstr>PowerPoint Presentation</vt:lpstr>
      <vt:lpstr>PowerPoint Presentation</vt:lpstr>
      <vt:lpstr>PowerPoint Presentation</vt:lpstr>
      <vt:lpstr>AIM</vt:lpstr>
      <vt:lpstr>Materials and Methods</vt:lpstr>
      <vt:lpstr>PowerPoint Presentation</vt:lpstr>
      <vt:lpstr>PowerPoint Presentation</vt:lpstr>
      <vt:lpstr>Inclusion criteria</vt:lpstr>
      <vt:lpstr>Exclusion criteria</vt:lpstr>
      <vt:lpstr>Clinical and laboratory data </vt:lpstr>
      <vt:lpstr>Genotyping </vt:lpstr>
      <vt:lpstr>PowerPoint Presentation</vt:lpstr>
      <vt:lpstr>PowerPoint Presentation</vt:lpstr>
      <vt:lpstr>PowerPoint Presentation</vt:lpstr>
      <vt:lpstr>PowerPoint Presentation</vt:lpstr>
      <vt:lpstr>PowerPoint Presentation</vt:lpstr>
      <vt:lpstr>PowerPoint Presentation</vt:lpstr>
      <vt:lpstr>Statistical analysis</vt:lpstr>
      <vt:lpstr>Results </vt:lpstr>
      <vt:lpstr>PowerPoint Presentation</vt:lpstr>
      <vt:lpstr>Discussion</vt:lpstr>
      <vt:lpstr>PowerPoint Presentation</vt:lpstr>
      <vt:lpstr>PowerPoint Presentation</vt:lpstr>
      <vt:lpstr>Conclusion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single nucleotide polymorphisms rs7903146 and rs12255372 in transcription factor 7-like 2 gene associated with an increased risk for gestational diabetes mellitus in Egyptian women?</dc:title>
  <dc:creator>suganya sribalaji</dc:creator>
  <cp:lastModifiedBy>suganya sribalaji</cp:lastModifiedBy>
  <cp:revision>9</cp:revision>
  <dcterms:created xsi:type="dcterms:W3CDTF">2022-12-12T07:04:09Z</dcterms:created>
  <dcterms:modified xsi:type="dcterms:W3CDTF">2022-12-19T03:31:56Z</dcterms:modified>
</cp:coreProperties>
</file>