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7" r:id="rId9"/>
    <p:sldId id="268" r:id="rId10"/>
    <p:sldId id="269" r:id="rId11"/>
    <p:sldId id="262" r:id="rId12"/>
    <p:sldId id="263" r:id="rId13"/>
    <p:sldId id="264" r:id="rId14"/>
    <p:sldId id="265" r:id="rId15"/>
    <p:sldId id="266" r:id="rId16"/>
    <p:sldId id="270" r:id="rId17"/>
    <p:sldId id="271" r:id="rId18"/>
    <p:sldId id="272" r:id="rId19"/>
    <p:sldId id="273" r:id="rId20"/>
    <p:sldId id="275" r:id="rId21"/>
    <p:sldId id="276" r:id="rId22"/>
    <p:sldId id="288" r:id="rId23"/>
    <p:sldId id="290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8DA7E-7CDD-99BD-24BB-64CB30B9F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4CFF7C-A87A-1A47-881A-3200F1F7D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7FF52-56F2-93CA-5462-3EB8B059A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5C8C-F1B2-4164-B201-9CEC21E19770}" type="datetimeFigureOut">
              <a:rPr lang="en-IN" smtClean="0"/>
              <a:t>20-05-2022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CCF58-2C8E-6207-EF08-E52EE6B59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4680E-6923-2A09-B4B5-3456893D8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B5BF-F262-4A68-B056-152F2E913C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0491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DEC8B-B86A-19B3-E2C0-280D1028E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AC2D9F-4A77-5E51-86D0-C11890774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01232-A8DE-04DC-F818-DDC8C059B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5C8C-F1B2-4164-B201-9CEC21E19770}" type="datetimeFigureOut">
              <a:rPr lang="en-IN" smtClean="0"/>
              <a:t>20-05-2022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F6E88-3DC1-29D4-F832-E519451A8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40BDF-DBA1-1CF9-1CE4-49BB8100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B5BF-F262-4A68-B056-152F2E913C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6453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B252BE-9271-100F-4E74-EA510FA962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F6D17-E615-1F6A-D1A9-F83C2F482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19F35-BE59-FCC1-D755-4B4BE574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5C8C-F1B2-4164-B201-9CEC21E19770}" type="datetimeFigureOut">
              <a:rPr lang="en-IN" smtClean="0"/>
              <a:t>20-05-2022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E55B9-8004-628B-1112-2FF996D51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101D7-F5E2-941A-E9CC-36717FA71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B5BF-F262-4A68-B056-152F2E913C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699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073D5-F43E-2156-C6E2-EB0F0EDB9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EBC15-F97E-EC17-7B63-7F10F7C51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6C752-DD12-852A-D6C6-9847C66D5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5C8C-F1B2-4164-B201-9CEC21E19770}" type="datetimeFigureOut">
              <a:rPr lang="en-IN" smtClean="0"/>
              <a:t>20-05-2022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5E479-8AF8-940C-0A98-E62DAB46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1C34D-DAE3-69CB-EFA9-FAF7EB88A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B5BF-F262-4A68-B056-152F2E913C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653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5B1A7-4385-5A5F-D65A-3669F917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37467-CF82-3618-E11E-70ED3D825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51AAF-8224-84B0-F564-8C0080F85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5C8C-F1B2-4164-B201-9CEC21E19770}" type="datetimeFigureOut">
              <a:rPr lang="en-IN" smtClean="0"/>
              <a:t>20-05-2022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32647-880D-5628-6BC3-15C3C920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59C9A-5669-627B-00F2-5AE2C5DB5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B5BF-F262-4A68-B056-152F2E913C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4151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6472-E61B-6019-15EA-13BF16DAC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62934-112E-B373-0B4D-906B8EBEB9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659D00-BCA2-8018-CC70-3C76F9B96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7121C-8D34-4221-B09E-E09DB70A7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5C8C-F1B2-4164-B201-9CEC21E19770}" type="datetimeFigureOut">
              <a:rPr lang="en-IN" smtClean="0"/>
              <a:t>20-05-2022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6CB20-C491-C5D7-A381-C18079B03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29F5A6-C797-D44A-1CBC-6442A343E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B5BF-F262-4A68-B056-152F2E913C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049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A89E0-927F-0402-5675-D7559F716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F5D85-CBA2-F0D5-BA80-709500A6A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D1799-3D40-92CB-5DA2-3E9E20CCF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49E200-F6B1-A879-0143-1EBD59AD74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6BAD19-37F4-FE0A-9372-9562C1218D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926937-D761-AA9D-519B-82B83DBBC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5C8C-F1B2-4164-B201-9CEC21E19770}" type="datetimeFigureOut">
              <a:rPr lang="en-IN" smtClean="0"/>
              <a:t>20-05-2022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F90F1C-0C8C-D230-2B7E-F4CF90174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C63EEF-800A-BF70-B308-85D666047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B5BF-F262-4A68-B056-152F2E913C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999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CA306-E9A1-CBDE-3F2E-75B62F598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184260-FA58-62C9-D33B-75CF42504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5C8C-F1B2-4164-B201-9CEC21E19770}" type="datetimeFigureOut">
              <a:rPr lang="en-IN" smtClean="0"/>
              <a:t>20-05-2022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EB1894-DE4E-CDDE-D1A5-3E24C8562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343F96-5C6A-8AD4-CAAF-7EB6A4F6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B5BF-F262-4A68-B056-152F2E913C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16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579900-7014-81E0-8AAC-5F0B55616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5C8C-F1B2-4164-B201-9CEC21E19770}" type="datetimeFigureOut">
              <a:rPr lang="en-IN" smtClean="0"/>
              <a:t>20-05-2022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1C3578-3C52-A057-7A94-2B3A55D50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8842E-BFDF-83AF-9C5A-F3F5BE32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B5BF-F262-4A68-B056-152F2E913C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8945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876CF-F898-88C9-68E6-E9FD17EA4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D2B35-73D6-FAD5-BB79-6A735F3A6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2D9E88-B3B6-9B97-A64E-EEB2E2B42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D5F2F-56E0-9E08-DD5E-3EE71BDAD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5C8C-F1B2-4164-B201-9CEC21E19770}" type="datetimeFigureOut">
              <a:rPr lang="en-IN" smtClean="0"/>
              <a:t>20-05-2022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D1ACD-DCCB-A689-7A43-52B6CB4EB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A2AD1-9982-EDC6-1357-A55CFCEC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B5BF-F262-4A68-B056-152F2E913C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1778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3CEA3-7D30-86DC-1684-7A8BA532F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605EB2-63B1-5913-B5DE-09E86CE262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695A7-84C6-BB2A-3068-2685ECB2A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9E514-2F22-79F9-5444-F6C766AE2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5C8C-F1B2-4164-B201-9CEC21E19770}" type="datetimeFigureOut">
              <a:rPr lang="en-IN" smtClean="0"/>
              <a:t>20-05-2022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E2B5F-5156-35A6-8185-1901C0F34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1E767-7406-8C7B-4C87-9FC0E4E0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B5BF-F262-4A68-B056-152F2E913C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73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BC8040-BF07-A698-DFBB-5B7A8317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3CFF9-A26C-6B04-6E29-F84B7B553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AB017-6F76-945F-27E6-5EE310AF1B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45C8C-F1B2-4164-B201-9CEC21E19770}" type="datetimeFigureOut">
              <a:rPr lang="en-IN" smtClean="0"/>
              <a:t>20-05-2022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31E1F-9459-A933-C1D8-6EDB539FC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A2A3D-8277-5E03-F142-590AD2003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AB5BF-F262-4A68-B056-152F2E913C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493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1FE5-1ABF-92D3-ACEF-725FBB7F36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Acute Kidney Injury</a:t>
            </a:r>
            <a:endParaRPr lang="en-I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2E4C0B-4A54-DC90-7E84-0EE6913755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0422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77E5C-887A-4648-A79A-6347BA1A5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1197B0-5FC0-842D-0292-55B93FAC7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5494" y="1548509"/>
            <a:ext cx="8228362" cy="462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45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6C6725-0E55-8468-B131-CBDA2F586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178" y="668766"/>
            <a:ext cx="7352523" cy="585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0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972BB-BF0A-6235-A840-B0AC8CD27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C53C2C-12A6-8F73-62CD-49B0D74F5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6669" y="1029464"/>
            <a:ext cx="7968343" cy="514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60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1CDD0-E1E7-59BD-B587-CB11F6CD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2A495-F721-4D2C-7360-DA099FEA2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AKI is caused by Ischemia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Initiates complex response of hemodynamic changes, Endothelial damage, Endothelial cell injury.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Intrinsic AKI caused by primary glomerular vascular or interstitial disorders.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 all patients undergoes urine analysis.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Many cases kidney lesion seen on histology and it s referred as ATN caused by Ischemic / nephrotoxic injury to kidney</a:t>
            </a:r>
          </a:p>
          <a:p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804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DA44B-B65D-4050-7C52-D0B1F4AB9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B0D5A-CB39-A131-1668-9A3B8F469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50% hospital acquired AKI cause is multifactorial and pathogenesis is uncertain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But well known clinical pattern is seen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Oliguria / anuria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Abnormalities indicating tubular dysfunction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606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7B000-A8EB-070E-547F-70BA062AA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Lab Investigations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A8BB7CB-B27B-6B98-EEBC-84A62CFDDD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937" y="2603240"/>
            <a:ext cx="11922126" cy="4254759"/>
          </a:xfrm>
        </p:spPr>
      </p:pic>
    </p:spTree>
    <p:extLst>
      <p:ext uri="{BB962C8B-B14F-4D97-AF65-F5344CB8AC3E}">
        <p14:creationId xmlns:p14="http://schemas.microsoft.com/office/powerpoint/2010/main" val="996869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6706D-CBA6-6B2F-3634-1DB448AEF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16EF4E-6785-443C-3CDB-59C10809F9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568" y="130629"/>
            <a:ext cx="11716897" cy="6727371"/>
          </a:xfrm>
        </p:spPr>
      </p:pic>
    </p:spTree>
    <p:extLst>
      <p:ext uri="{BB962C8B-B14F-4D97-AF65-F5344CB8AC3E}">
        <p14:creationId xmlns:p14="http://schemas.microsoft.com/office/powerpoint/2010/main" val="2281224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436E0-EB7A-E600-4953-8E7A002EE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ABA959-D8F9-4DAA-4D68-6459435FB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781" y="239486"/>
            <a:ext cx="11683161" cy="6618513"/>
          </a:xfrm>
        </p:spPr>
      </p:pic>
    </p:spTree>
    <p:extLst>
      <p:ext uri="{BB962C8B-B14F-4D97-AF65-F5344CB8AC3E}">
        <p14:creationId xmlns:p14="http://schemas.microsoft.com/office/powerpoint/2010/main" val="2272706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33907-7F3E-64FB-DE5C-346DEA515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0DF5A9-349B-A943-899E-DCD94B405C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24567" cy="6858000"/>
          </a:xfrm>
        </p:spPr>
      </p:pic>
    </p:spTree>
    <p:extLst>
      <p:ext uri="{BB962C8B-B14F-4D97-AF65-F5344CB8AC3E}">
        <p14:creationId xmlns:p14="http://schemas.microsoft.com/office/powerpoint/2010/main" val="508974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8437C-9659-AD89-3BC2-3736B688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Contrast Induced AKI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44578A4-B735-22B5-6453-37F353980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9888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BFC2F-8D01-F3D4-7C9C-9B0950C7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Ojectives</a:t>
            </a: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28462-2555-BDE0-C0A7-3B857C472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Pathogenesis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Causes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Lab Investigations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880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1B3F1-C196-9ECC-07FD-54B8B1AFB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Risk Factors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41788-9705-1E04-3700-742AD66F0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 age</a:t>
            </a:r>
          </a:p>
          <a:p>
            <a:r>
              <a:rPr lang="en-US" dirty="0"/>
              <a:t>Sepsis</a:t>
            </a:r>
          </a:p>
          <a:p>
            <a:r>
              <a:rPr lang="en-US" dirty="0"/>
              <a:t>DM</a:t>
            </a:r>
          </a:p>
          <a:p>
            <a:r>
              <a:rPr lang="en-US" dirty="0"/>
              <a:t>CAD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84816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F9A4F-9651-DFAF-70D1-6E79F1D0D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AB85C-9FFC-21C2-764B-2AAA4699E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Early Identification of Intravascular volume depletion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Cessation of Nephrotoxic drugs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Prompt Administration of IV crystalloid solution 0.9% NACL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047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856BE-FAA2-2022-80DD-AB80228D8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Early Predictors of Acute Kidney </a:t>
            </a:r>
            <a:r>
              <a:rPr lang="en-IN" sz="3200" dirty="0" err="1">
                <a:latin typeface="Arial" panose="020B0604020202020204" pitchFamily="34" charset="0"/>
                <a:cs typeface="Arial" panose="020B0604020202020204" pitchFamily="34" charset="0"/>
              </a:rPr>
              <a:t>Injury:A</a:t>
            </a: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 Narrative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15D5A-3CB5-0863-3E80-8FA442248F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err="1">
                <a:solidFill>
                  <a:srgbClr val="FF0000"/>
                </a:solidFill>
              </a:rPr>
              <a:t>Xiaoqin</a:t>
            </a:r>
            <a:r>
              <a:rPr lang="en-IN" dirty="0">
                <a:solidFill>
                  <a:srgbClr val="FF0000"/>
                </a:solidFill>
              </a:rPr>
              <a:t> </a:t>
            </a:r>
            <a:r>
              <a:rPr lang="en-IN" dirty="0" err="1">
                <a:solidFill>
                  <a:srgbClr val="FF0000"/>
                </a:solidFill>
              </a:rPr>
              <a:t>liu</a:t>
            </a:r>
            <a:r>
              <a:rPr lang="en-IN" dirty="0">
                <a:solidFill>
                  <a:srgbClr val="FF0000"/>
                </a:solidFill>
              </a:rPr>
              <a:t> et al</a:t>
            </a:r>
          </a:p>
          <a:p>
            <a:r>
              <a:rPr lang="en-IN" dirty="0">
                <a:solidFill>
                  <a:srgbClr val="FF0000"/>
                </a:solidFill>
              </a:rPr>
              <a:t>Kidney and Blood Pressure Research 2016;680-700</a:t>
            </a:r>
          </a:p>
        </p:txBody>
      </p:sp>
    </p:spTree>
    <p:extLst>
      <p:ext uri="{BB962C8B-B14F-4D97-AF65-F5344CB8AC3E}">
        <p14:creationId xmlns:p14="http://schemas.microsoft.com/office/powerpoint/2010/main" val="4142344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CD708-E6EB-91F5-A98D-F1A0AE44B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428DE-9934-68B9-64B8-0B350A10B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AKI has been increasing in clinical renal medicine.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This journal summarises the current clinical and research progress of some important biomarkers of AKI</a:t>
            </a:r>
          </a:p>
        </p:txBody>
      </p:sp>
    </p:spTree>
    <p:extLst>
      <p:ext uri="{BB962C8B-B14F-4D97-AF65-F5344CB8AC3E}">
        <p14:creationId xmlns:p14="http://schemas.microsoft.com/office/powerpoint/2010/main" val="852166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A311B-15C6-D42C-3DE1-52505B088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AKI biomarkers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9903D-E758-6C67-52D2-E8E0D3AC3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Biomarkers of glomerular Injury</a:t>
            </a:r>
          </a:p>
          <a:p>
            <a:pPr>
              <a:lnSpc>
                <a:spcPct val="200000"/>
              </a:lnSpc>
            </a:pPr>
            <a:r>
              <a:rPr lang="en-US" dirty="0"/>
              <a:t>Biomarkers of Renal tubular Injury</a:t>
            </a:r>
          </a:p>
          <a:p>
            <a:pPr>
              <a:lnSpc>
                <a:spcPct val="200000"/>
              </a:lnSpc>
            </a:pPr>
            <a:r>
              <a:rPr lang="en-US" dirty="0"/>
              <a:t>Urinary Biochemistry in Acute Kidney Injury</a:t>
            </a:r>
          </a:p>
        </p:txBody>
      </p:sp>
    </p:spTree>
    <p:extLst>
      <p:ext uri="{BB962C8B-B14F-4D97-AF65-F5344CB8AC3E}">
        <p14:creationId xmlns:p14="http://schemas.microsoft.com/office/powerpoint/2010/main" val="3006238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16125-F5D6-586F-92CD-48287DEA2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Biomarkers of glomerular Injury</a:t>
            </a:r>
            <a:b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BDEBB-372F-255B-91C1-D74E64B30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Matrix </a:t>
            </a:r>
            <a:r>
              <a:rPr lang="en-US" dirty="0" err="1"/>
              <a:t>Mettaloproteinase</a:t>
            </a:r>
            <a:r>
              <a:rPr lang="en-US" dirty="0"/>
              <a:t> 9(MMP-9)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Cysteine Rich 61(Cyr61)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Cystatin C(</a:t>
            </a:r>
            <a:r>
              <a:rPr lang="en-US" dirty="0" err="1"/>
              <a:t>CysC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07607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D1C24-998E-9A4E-2FE7-77E91364B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Biomarkers of Renal tubular Injury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D30A9-44B5-5A08-9D1C-3AC356D15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Tissue inhibitor of Metalloproteinase 2(TIMP-2)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Kidney injury Molecule 1(KIM1)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NGAL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IL18 &amp;IL6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Liver type fatty acid binding protein (L-FABP)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 /H Exchanger isoform protein(NHE3)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Beta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microglobin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RBP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Clusterin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osteoactivin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00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1594A-E360-DE90-1ABF-30FD64A5E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Urinary Biochemistry in Acute Kidney Injury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C3FB0-F8A3-672F-9281-75C8C79C4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Fractional excretion of sodium(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FeNa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Fractional excretion of urea(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FeU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Urine microscopy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815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A0A7E-D4EE-B06D-F211-913D7AD75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Others 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F4DC9-B68B-4400-EB6D-76F5203BE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Netrin 1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Fetuin A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Insulin like growth factor binding protein 7(IGFBP7)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Trefoil factor 3(TFF3)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Monocyte chemotactic protein 1(MCP1)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Soluble triggering receptor expressed on myeloid cells 1(sTREm1)</a:t>
            </a:r>
          </a:p>
          <a:p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1366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D13B0-4A0B-AB1D-E1C4-9AB75846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Matrix </a:t>
            </a:r>
            <a:r>
              <a:rPr lang="en-IN" sz="2800" dirty="0" err="1">
                <a:latin typeface="Arial" panose="020B0604020202020204" pitchFamily="34" charset="0"/>
                <a:cs typeface="Arial" panose="020B0604020202020204" pitchFamily="34" charset="0"/>
              </a:rPr>
              <a:t>Mettaloproteinase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 9(MMP-9)</a:t>
            </a:r>
            <a:b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739B7-FE7E-EB28-B3FC-237ED91B4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Named after metal ion cofactors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92kDa type IV collagenase gelatinase B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Primarily expressed in the glomerulus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MMP9 levels in patients with sepsis were significantly increased at 6hrs and reached it peak at 12hrs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Urinary MMP9 is increased in patients with AKI when compared with CKD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104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B4AC2-8999-CE82-5DD2-12D079E61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C9C58-1C7B-B2DF-1380-27C6E601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AKI – largely replaced by the older term Acute Renal Failure.</a:t>
            </a:r>
          </a:p>
          <a:p>
            <a:pPr>
              <a:lnSpc>
                <a:spcPct val="2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Identifying the Incidence and prevalence – difficult</a:t>
            </a:r>
          </a:p>
          <a:p>
            <a:pPr>
              <a:lnSpc>
                <a:spcPct val="2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World wide variation in the accepted definition of AKI</a:t>
            </a:r>
          </a:p>
          <a:p>
            <a:pPr>
              <a:lnSpc>
                <a:spcPct val="2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AKI was iatrogenic and preventable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309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A80FD-A1B7-E877-8311-1A35AE6D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472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Limitation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62023-7976-2722-26CB-6C55ABAAD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susceptibility to inflammatory factors such as UTI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59389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1D277-52AE-056A-6D77-1DBFE6544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Cysteine rich 61(Cyr61)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FCB2A-8215-D24B-C008-EFB584937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Heparin binding extracellular matrix associated protein of CYR61/CTGF/NOV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renal tissue of healthy adults Cyr61 is secreted by podocytes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has protective effects on mesangial effects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Cyr61 increases 3-6hrs after renal ischemic damage and it reaches its peak at 6-9hrs and it gradually decreases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Initially considered as biomarker of AKI but now it became sensitive marker of podocyte damage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129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EA190-FCBA-7111-2E23-394EAFB68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Limitation 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E2648-D715-C31B-EAF1-1AE557B42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Disappears very quickly in urine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7604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2EE6C-F706-5B8F-6D5F-1CA72A186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Cystatin C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53F7C-925D-8060-19B1-5F326FD67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Cystein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protein inhibitors family with low molecular weight 13kDa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Synthesized by all nucleated cell of the body and released into plasma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Due to smaller size it easily get filtered by the glomerulus and completely reabsorbed because of positive charges.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Blood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CysC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is the early biomarker than the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SrCr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This can detect AKI 1-2days earlier than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SrCr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Sensitivity is also higher than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SrCr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612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DF23E-1FBF-F183-522F-3B3B646E7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Limitation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AEE54-C6AA-9402-DA36-4A6EADC98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Influenced by thyroid functions, smoking, elevated CRP</a:t>
            </a:r>
          </a:p>
        </p:txBody>
      </p:sp>
    </p:spTree>
    <p:extLst>
      <p:ext uri="{BB962C8B-B14F-4D97-AF65-F5344CB8AC3E}">
        <p14:creationId xmlns:p14="http://schemas.microsoft.com/office/powerpoint/2010/main" val="7608522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06841-37EE-B989-C6F0-2857C68DB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Tissue inhibitor of Metalloproteinase 2(TIMP-2</a:t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7D6C9-FE12-88DE-CE7F-F62FCD12C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Family of MMP2 gene located in Chr 16q21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One  of the biomarker for cellular stress in early phase tubular injury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When DNA damage occurs TIMP2 level is increased in renal tubules.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More sensitive than other markers in prediction of moderate to severe AKI within 12hrs</a:t>
            </a:r>
          </a:p>
        </p:txBody>
      </p:sp>
    </p:spTree>
    <p:extLst>
      <p:ext uri="{BB962C8B-B14F-4D97-AF65-F5344CB8AC3E}">
        <p14:creationId xmlns:p14="http://schemas.microsoft.com/office/powerpoint/2010/main" val="14260713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58349-670D-BD0E-8177-475483B98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Kidney injury Molecule 1(KIM1)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A749E-CC1A-C007-7B7D-3FC505528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IN" dirty="0"/>
              <a:t>100kDa type I transmembrane glycoprotein</a:t>
            </a:r>
          </a:p>
          <a:p>
            <a:pPr>
              <a:lnSpc>
                <a:spcPct val="150000"/>
              </a:lnSpc>
            </a:pPr>
            <a:r>
              <a:rPr lang="en-IN" dirty="0"/>
              <a:t>1</a:t>
            </a:r>
            <a:r>
              <a:rPr lang="en-IN" baseline="30000" dirty="0"/>
              <a:t>st</a:t>
            </a:r>
            <a:r>
              <a:rPr lang="en-IN" dirty="0"/>
              <a:t> isolated by </a:t>
            </a:r>
            <a:r>
              <a:rPr lang="en-IN" dirty="0" err="1"/>
              <a:t>Ichimura</a:t>
            </a:r>
            <a:r>
              <a:rPr lang="en-IN" dirty="0"/>
              <a:t> et al in 1998</a:t>
            </a:r>
          </a:p>
          <a:p>
            <a:pPr>
              <a:lnSpc>
                <a:spcPct val="150000"/>
              </a:lnSpc>
            </a:pPr>
            <a:r>
              <a:rPr lang="en-IN" dirty="0"/>
              <a:t>Undetectable in </a:t>
            </a:r>
            <a:r>
              <a:rPr lang="en-IN" dirty="0" err="1"/>
              <a:t>atropic</a:t>
            </a:r>
            <a:r>
              <a:rPr lang="en-IN" dirty="0"/>
              <a:t> kidney therefore it play a important role in early tubular damage.</a:t>
            </a:r>
          </a:p>
          <a:p>
            <a:pPr>
              <a:lnSpc>
                <a:spcPct val="150000"/>
              </a:lnSpc>
            </a:pPr>
            <a:r>
              <a:rPr lang="en-IN" dirty="0"/>
              <a:t>Highly sensitive for the diagnosis of AKI</a:t>
            </a:r>
          </a:p>
          <a:p>
            <a:pPr>
              <a:lnSpc>
                <a:spcPct val="150000"/>
              </a:lnSpc>
            </a:pPr>
            <a:r>
              <a:rPr lang="en-IN" dirty="0"/>
              <a:t>Plasma KIM 1 level is increased in patients with AKI</a:t>
            </a:r>
          </a:p>
          <a:p>
            <a:pPr>
              <a:lnSpc>
                <a:spcPct val="150000"/>
              </a:lnSpc>
            </a:pPr>
            <a:r>
              <a:rPr lang="en-IN" dirty="0"/>
              <a:t>Sometimes shows positive corelation with hypertension and ischemia</a:t>
            </a:r>
          </a:p>
        </p:txBody>
      </p:sp>
    </p:spTree>
    <p:extLst>
      <p:ext uri="{BB962C8B-B14F-4D97-AF65-F5344CB8AC3E}">
        <p14:creationId xmlns:p14="http://schemas.microsoft.com/office/powerpoint/2010/main" val="33819296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35282-9A64-7D9E-2A9B-9510C7DF1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6838C-3692-51EF-7467-FA7FEE112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Urinary KIM1 may be the potential indicator for the early diagnosis of AKI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Reported as biomarker in 2002,early biomarker within 24hrs.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Urinary KIM1 differentiate ischemic AKI from prerenal AKI and CKD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Not influenced by UTI and contrast media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Urinary KIM1 was superior to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SrCr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and BUN</a:t>
            </a:r>
          </a:p>
        </p:txBody>
      </p:sp>
    </p:spTree>
    <p:extLst>
      <p:ext uri="{BB962C8B-B14F-4D97-AF65-F5344CB8AC3E}">
        <p14:creationId xmlns:p14="http://schemas.microsoft.com/office/powerpoint/2010/main" val="7709678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B77D2-D62D-1217-EB75-4A990AA9C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E1AC0-32A4-DE31-BE8E-8F2DEE6B8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KIM1 may be good biomarker for kidney injury because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Cannot detected in normal renal tissue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Expressed only in damaged proximal tubular epithelial cells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Initial stage of ischemia</a:t>
            </a:r>
          </a:p>
          <a:p>
            <a:pPr marL="0" indent="0"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1256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BF4A7-FFD3-E9ED-BE08-CD562777D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Neutrophil gelatinase associated lipocalin(NGAL)</a:t>
            </a:r>
            <a:b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ACCDF-03CA-A373-A7A8-6D02758A8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Originally identified in human neutrophil and later found to be distributed widely in immune cells and various organs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Member of lipocalin family with 25kDa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Produced by activated neutrophil of proximal tubule and bound to neutrophil gelatinase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In renal ischemia NGAL increased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NGAL levels in plasma and urine has significance in predicting AKI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Urinary NGAL detected within 3hrs after acute renal ischemia</a:t>
            </a:r>
          </a:p>
          <a:p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122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554D1-87F7-F0C8-3B4C-42B430B16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Definition 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DEDFA-42C2-60BD-1D84-526CD1844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Abrupt ( 1 to 7 days) and sustained ( more than 24hrs) decrease in Kidney function.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2003 new classification was proposed by ADQI- RIFLE criteria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provides graded definition of AKI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 Grades in increasing the severity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 outcome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3415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71DF5-C171-6324-FB95-C5323DDB6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B9542-E4C8-C470-C09C-81943EF75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NGAL increased in burn pts who develop AKI during 1</a:t>
            </a:r>
            <a:r>
              <a:rPr lang="en-IN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week after burn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Umbilical NGAL could predict AKI in neonates with HLHS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NGAL is influenced by infections and malignancy </a:t>
            </a:r>
          </a:p>
        </p:txBody>
      </p:sp>
    </p:spTree>
    <p:extLst>
      <p:ext uri="{BB962C8B-B14F-4D97-AF65-F5344CB8AC3E}">
        <p14:creationId xmlns:p14="http://schemas.microsoft.com/office/powerpoint/2010/main" val="9279387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F3946-EF33-1A39-1344-3D352247C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IL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A86DE-D00E-1B99-18F2-654DE7B8E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Belong to IL1 family with molecular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18kDa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Novel cytokine play a important role in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Tcell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helper type 1 response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2004 IL18 level was significantly increased in pts with AKI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Reported to raise 2days before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SrCr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Early sensitive predictor of AKI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Increase within 4-6hrs and reaches its peak by 12hrs and remains high for 48hrs</a:t>
            </a:r>
          </a:p>
        </p:txBody>
      </p:sp>
    </p:spTree>
    <p:extLst>
      <p:ext uri="{BB962C8B-B14F-4D97-AF65-F5344CB8AC3E}">
        <p14:creationId xmlns:p14="http://schemas.microsoft.com/office/powerpoint/2010/main" val="31060607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53073-E300-61DD-9E97-DBAAC8772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3C060-EDE5-F41E-9473-38F1A3321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Urinary IL18associated with severity and prognosis of AKI(100microgm/L)</a:t>
            </a:r>
          </a:p>
          <a:p>
            <a:pPr>
              <a:lnSpc>
                <a:spcPct val="20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It is the only predictive indicator for AKI</a:t>
            </a:r>
          </a:p>
          <a:p>
            <a:pPr marL="0" indent="0"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2764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6BF77-B931-BFE2-9830-17C385CB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IL6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0F759-49FE-DAC4-A5F4-4E2D6DD45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Proinflammatory cytokine expressed during tissue injury</a:t>
            </a:r>
          </a:p>
          <a:p>
            <a:pPr>
              <a:lnSpc>
                <a:spcPct val="20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Increased within 6hrs post cardiac surgery</a:t>
            </a:r>
          </a:p>
        </p:txBody>
      </p:sp>
    </p:spTree>
    <p:extLst>
      <p:ext uri="{BB962C8B-B14F-4D97-AF65-F5344CB8AC3E}">
        <p14:creationId xmlns:p14="http://schemas.microsoft.com/office/powerpoint/2010/main" val="31280238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42946-9030-E0BC-24DE-00D3F7F4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Liver type fatty acid binding protein (L-FABP)</a:t>
            </a:r>
            <a:b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C7339-5010-222F-C477-A1C6B9DE4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Belongs to Fatty acid binding protein with molecular mass 14Kda</a:t>
            </a:r>
          </a:p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Widely exist in metabolically active tissues </a:t>
            </a:r>
          </a:p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2 different types identified.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FABP identified in human kidney L-FABP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H-FABP</a:t>
            </a:r>
          </a:p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Elevated FABP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indictes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HF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CKD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DM </a:t>
            </a:r>
          </a:p>
        </p:txBody>
      </p:sp>
    </p:spTree>
    <p:extLst>
      <p:ext uri="{BB962C8B-B14F-4D97-AF65-F5344CB8AC3E}">
        <p14:creationId xmlns:p14="http://schemas.microsoft.com/office/powerpoint/2010/main" val="15130370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7F3D0-E876-3B30-D5C8-E75EE53C6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Na /H Exchanger isoform protein(NHE3)</a:t>
            </a:r>
            <a:b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314F3-ADBB-8A7A-C499-C669FD2FA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Present in apical membrane of cells in PCT and Loop of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henele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Usually detected in ICU patients with AKI</a:t>
            </a:r>
          </a:p>
          <a:p>
            <a:pPr>
              <a:lnSpc>
                <a:spcPct val="20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Aetiology yet undetermined</a:t>
            </a:r>
          </a:p>
        </p:txBody>
      </p:sp>
    </p:spTree>
    <p:extLst>
      <p:ext uri="{BB962C8B-B14F-4D97-AF65-F5344CB8AC3E}">
        <p14:creationId xmlns:p14="http://schemas.microsoft.com/office/powerpoint/2010/main" val="29573653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1C378-F67A-F8C0-7D1B-A4252688B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Beta 2 </a:t>
            </a:r>
            <a:r>
              <a:rPr lang="en-IN" sz="2800" dirty="0" err="1">
                <a:latin typeface="Arial" panose="020B0604020202020204" pitchFamily="34" charset="0"/>
                <a:cs typeface="Arial" panose="020B0604020202020204" pitchFamily="34" charset="0"/>
              </a:rPr>
              <a:t>microglobulin</a:t>
            </a:r>
            <a:b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4C51B-1328-69B2-6998-76C68A701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Protein – cell surface in a non covalently associated with alpha chain of MHC class I</a:t>
            </a:r>
          </a:p>
          <a:p>
            <a:pPr>
              <a:lnSpc>
                <a:spcPct val="20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Normal level in urine is less and it increase when there is tubular damage</a:t>
            </a:r>
          </a:p>
          <a:p>
            <a:pPr>
              <a:lnSpc>
                <a:spcPct val="20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Sensitive marker for PCT injury </a:t>
            </a:r>
          </a:p>
        </p:txBody>
      </p:sp>
    </p:spTree>
    <p:extLst>
      <p:ext uri="{BB962C8B-B14F-4D97-AF65-F5344CB8AC3E}">
        <p14:creationId xmlns:p14="http://schemas.microsoft.com/office/powerpoint/2010/main" val="27713371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339BC-1D96-955A-EEAB-469FE01F2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RBP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9F0E8-DF78-69E8-FB71-1B6CAD5C8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Transport protein for Vit-A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Increase in RBP in first 2days of life was predictive clinically significant AKI infant following birth asphyxia</a:t>
            </a:r>
          </a:p>
        </p:txBody>
      </p:sp>
    </p:spTree>
    <p:extLst>
      <p:ext uri="{BB962C8B-B14F-4D97-AF65-F5344CB8AC3E}">
        <p14:creationId xmlns:p14="http://schemas.microsoft.com/office/powerpoint/2010/main" val="15233824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344CC-11A6-B39D-F0C9-6BFBA4911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err="1">
                <a:latin typeface="Arial" panose="020B0604020202020204" pitchFamily="34" charset="0"/>
                <a:cs typeface="Arial" panose="020B0604020202020204" pitchFamily="34" charset="0"/>
              </a:rPr>
              <a:t>Clusterin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A3C24-DF1D-C4DF-FD60-131705809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Heterodimeric protein with 80kDa</a:t>
            </a:r>
          </a:p>
          <a:p>
            <a:pPr>
              <a:lnSpc>
                <a:spcPct val="20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Increased in AKI caused by PCKD, nephrectomy, RCC</a:t>
            </a:r>
          </a:p>
        </p:txBody>
      </p:sp>
    </p:spTree>
    <p:extLst>
      <p:ext uri="{BB962C8B-B14F-4D97-AF65-F5344CB8AC3E}">
        <p14:creationId xmlns:p14="http://schemas.microsoft.com/office/powerpoint/2010/main" val="11194655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7A180-F94D-0CB9-725F-0F1AB5EF5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err="1">
                <a:latin typeface="Arial" panose="020B0604020202020204" pitchFamily="34" charset="0"/>
                <a:cs typeface="Arial" panose="020B0604020202020204" pitchFamily="34" charset="0"/>
              </a:rPr>
              <a:t>Osteoactivin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D291C-9554-4EFD-880B-B49C8C6F0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Glycoprotein with 6500-115000daltons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Usually increased in cyclosporin A induced nephrotoxicity</a:t>
            </a:r>
          </a:p>
        </p:txBody>
      </p:sp>
    </p:spTree>
    <p:extLst>
      <p:ext uri="{BB962C8B-B14F-4D97-AF65-F5344CB8AC3E}">
        <p14:creationId xmlns:p14="http://schemas.microsoft.com/office/powerpoint/2010/main" val="2599744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1992A-645C-36A7-C4FB-3F4EDB7E4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9B589-993F-A593-5A3F-497E429F2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 Grades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Injury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Failure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 outcome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ESRD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76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A3868-D259-AFBF-3B03-6377FC654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Netrin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5C2CF-DC9F-FB6D-0CB0-144F77E6E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Small secreted protein assoc., with laminin</a:t>
            </a:r>
          </a:p>
          <a:p>
            <a:pPr>
              <a:lnSpc>
                <a:spcPct val="20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Initially expressed in nervous system and later found in many organs</a:t>
            </a:r>
          </a:p>
          <a:p>
            <a:pPr>
              <a:lnSpc>
                <a:spcPct val="20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Netrin 1 increased in AKI caused by ischemia, contrast dyes, drugs and sepsis</a:t>
            </a:r>
          </a:p>
        </p:txBody>
      </p:sp>
    </p:spTree>
    <p:extLst>
      <p:ext uri="{BB962C8B-B14F-4D97-AF65-F5344CB8AC3E}">
        <p14:creationId xmlns:p14="http://schemas.microsoft.com/office/powerpoint/2010/main" val="31252799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2E0FE-F302-7FDD-092A-6B98F08D4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Fetuin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6D713-4738-BE17-1EFF-F4D1A764D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Negative active phase protein synthesized by liver and released into circulation</a:t>
            </a:r>
          </a:p>
          <a:p>
            <a:pPr>
              <a:lnSpc>
                <a:spcPct val="20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Pathological significance is still not clear in AKI</a:t>
            </a:r>
          </a:p>
          <a:p>
            <a:pPr>
              <a:lnSpc>
                <a:spcPct val="20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Increased in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cisplastin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induced renal damage</a:t>
            </a:r>
          </a:p>
        </p:txBody>
      </p:sp>
    </p:spTree>
    <p:extLst>
      <p:ext uri="{BB962C8B-B14F-4D97-AF65-F5344CB8AC3E}">
        <p14:creationId xmlns:p14="http://schemas.microsoft.com/office/powerpoint/2010/main" val="33007671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DD932-3985-57B5-5519-D1D81C228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Insulin like growth factor binding protein 7(IGFBP7)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4B717-8C79-F05F-E4C3-26F16C87F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Glycoprotein with 30kDa secreted by epithelial cells, endothelial cell and smooth muscle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Detected in plasma , urine 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Increased in AKI caused by sepsis, ischemia</a:t>
            </a:r>
          </a:p>
        </p:txBody>
      </p:sp>
    </p:spTree>
    <p:extLst>
      <p:ext uri="{BB962C8B-B14F-4D97-AF65-F5344CB8AC3E}">
        <p14:creationId xmlns:p14="http://schemas.microsoft.com/office/powerpoint/2010/main" val="3061841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9C7EC-09DB-30FB-9AFD-F9F61A6A7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Trefoil factor 3 (TFF3)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169BF-DCF0-FCEA-FA58-CFACA1AD4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Small molecule polypeptide and also known as intestinal trefoil factor </a:t>
            </a:r>
          </a:p>
          <a:p>
            <a:pPr>
              <a:lnSpc>
                <a:spcPct val="20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Urine TFF3 decreases following tubular damage</a:t>
            </a:r>
          </a:p>
          <a:p>
            <a:pPr>
              <a:lnSpc>
                <a:spcPct val="20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Used as sensitive marker</a:t>
            </a:r>
          </a:p>
        </p:txBody>
      </p:sp>
    </p:spTree>
    <p:extLst>
      <p:ext uri="{BB962C8B-B14F-4D97-AF65-F5344CB8AC3E}">
        <p14:creationId xmlns:p14="http://schemas.microsoft.com/office/powerpoint/2010/main" val="34335251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049C6-01C2-2EF2-6459-EED62E5CD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Monocyte chemotactic protein 1(MCP1)</a:t>
            </a:r>
            <a:b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B639D-E402-6956-6AB6-D5E589271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Increased in ischemia</a:t>
            </a:r>
          </a:p>
        </p:txBody>
      </p:sp>
    </p:spTree>
    <p:extLst>
      <p:ext uri="{BB962C8B-B14F-4D97-AF65-F5344CB8AC3E}">
        <p14:creationId xmlns:p14="http://schemas.microsoft.com/office/powerpoint/2010/main" val="35387607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396B9-D1B4-888C-B961-9073E842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Soluble triggering receptor expressed on myeloid cells 1(sTREm1)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61A6D-E834-E90F-093A-A71E8A271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Plays a important role in prediction of sepsis assoc., AKI</a:t>
            </a:r>
          </a:p>
          <a:p>
            <a:pPr>
              <a:lnSpc>
                <a:spcPct val="20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Mechanism not been clearly demonstrated</a:t>
            </a:r>
          </a:p>
        </p:txBody>
      </p:sp>
    </p:spTree>
    <p:extLst>
      <p:ext uri="{BB962C8B-B14F-4D97-AF65-F5344CB8AC3E}">
        <p14:creationId xmlns:p14="http://schemas.microsoft.com/office/powerpoint/2010/main" val="11488120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F55-DC65-3BB6-99DF-4C6BBFD48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Fractional excretion of sodium(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C397B-9AC9-BCAD-0D4B-5CC11299B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amount of salt (sodium) that leaves the body through urine compared to the amount filtered and reabsorbed by the kidney.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most normal subjects, the fractional excretion of sodium is usually less than 1 percent but may be raised with an increase in salt intake.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acutely azotemic patients, a low fractional excretion of sodium usually indicates a prerenal process that is responsive to volume repletion.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1195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04A9F-FCBF-1560-6481-DDFD6BDED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089E5-0ABC-2477-8406-F7ED6E3D4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8A7B42-F1DD-3A03-A8E0-E57824080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285" y="3428999"/>
            <a:ext cx="8570347" cy="121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65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31B2C-5CAB-845C-368D-5BB476777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Fractional excretion of urea(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67FAF-846D-3F82-AE4C-7F9BF14BF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Determines the cause of renal failure.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Similar to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FENa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but can be used on patients on diuretics.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fractional excretion of urea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FEUrea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of &lt; 35% is suggestive of pre-renal azotemia.</a:t>
            </a:r>
          </a:p>
          <a:p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895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454CB-6975-3F8E-F95E-3843275C5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6729-0543-3432-438E-D688E6D6B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FEUrea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in percent) = (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sCr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uUrea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) / (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sUrea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uCr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) / 100.</a:t>
            </a:r>
          </a:p>
        </p:txBody>
      </p:sp>
    </p:spTree>
    <p:extLst>
      <p:ext uri="{BB962C8B-B14F-4D97-AF65-F5344CB8AC3E}">
        <p14:creationId xmlns:p14="http://schemas.microsoft.com/office/powerpoint/2010/main" val="1386017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D735D-B7AE-66AB-7E30-F7E74B7D2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Acute Kidney Injury Network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E623F0-3ACE-F9D0-304E-2299D4B09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9004" y="1800808"/>
            <a:ext cx="9330612" cy="442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893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6CDFF-0F1D-884E-FC0C-E4F18EF7E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69FBF-868D-557E-3D1A-351AA1408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712652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09AC5-F81E-2948-D529-73A3DED2F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3A42F-97ED-381B-15C9-A39816227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Clinical biochemistry – </a:t>
            </a:r>
            <a:r>
              <a:rPr lang="en-IN" dirty="0" err="1"/>
              <a:t>Tietz</a:t>
            </a:r>
            <a:endParaRPr lang="en-IN"/>
          </a:p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9B2A09-B1A7-12CB-82ED-92806EB25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19" y="2588953"/>
            <a:ext cx="11271380" cy="412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88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3868C-DBB7-8D7E-31B0-63800504E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Pathogenesis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5978-FB20-2659-5C7B-D18517B16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Tubular</a:t>
            </a:r>
          </a:p>
          <a:p>
            <a:r>
              <a:rPr lang="en-US" dirty="0"/>
              <a:t>Glomerular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81019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DC36B-3211-5949-409A-9642F2511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BF9F9F-C17B-959F-E9F1-F2355BDA1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6809" y="1315617"/>
            <a:ext cx="9058831" cy="482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46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84124-C5A3-0FAD-B2B2-327BCFDE5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85A35E-3210-248B-270C-E97E86153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664" y="1007706"/>
            <a:ext cx="9776927" cy="51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52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1499</Words>
  <Application>Microsoft Office PowerPoint</Application>
  <PresentationFormat>Widescreen</PresentationFormat>
  <Paragraphs>214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Calibri</vt:lpstr>
      <vt:lpstr>Calibri Light</vt:lpstr>
      <vt:lpstr>Wingdings</vt:lpstr>
      <vt:lpstr>Office Theme</vt:lpstr>
      <vt:lpstr>Acute Kidney Injury</vt:lpstr>
      <vt:lpstr>Learning Ojectives</vt:lpstr>
      <vt:lpstr>Introduction </vt:lpstr>
      <vt:lpstr>Definition </vt:lpstr>
      <vt:lpstr>PowerPoint Presentation</vt:lpstr>
      <vt:lpstr>Acute Kidney Injury Network</vt:lpstr>
      <vt:lpstr>Pathogenesis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 Investigations</vt:lpstr>
      <vt:lpstr>PowerPoint Presentation</vt:lpstr>
      <vt:lpstr>PowerPoint Presentation</vt:lpstr>
      <vt:lpstr>PowerPoint Presentation</vt:lpstr>
      <vt:lpstr>Contrast Induced AKI</vt:lpstr>
      <vt:lpstr>Risk Factors</vt:lpstr>
      <vt:lpstr>Prevention </vt:lpstr>
      <vt:lpstr>   Early Predictors of Acute Kidney Injury:A Narrative Review</vt:lpstr>
      <vt:lpstr>Introduction</vt:lpstr>
      <vt:lpstr>AKI biomarkers</vt:lpstr>
      <vt:lpstr>Biomarkers of glomerular Injury </vt:lpstr>
      <vt:lpstr>Biomarkers of Renal tubular Injury </vt:lpstr>
      <vt:lpstr>Urinary Biochemistry in Acute Kidney Injury </vt:lpstr>
      <vt:lpstr>Others </vt:lpstr>
      <vt:lpstr>Matrix Mettaloproteinase 9(MMP-9) </vt:lpstr>
      <vt:lpstr>Limitation</vt:lpstr>
      <vt:lpstr>Cysteine rich 61(Cyr61)</vt:lpstr>
      <vt:lpstr>Limitation </vt:lpstr>
      <vt:lpstr>Cystatin C</vt:lpstr>
      <vt:lpstr>Limitation </vt:lpstr>
      <vt:lpstr>Tissue inhibitor of Metalloproteinase 2(TIMP-2 </vt:lpstr>
      <vt:lpstr>Kidney injury Molecule 1(KIM1) </vt:lpstr>
      <vt:lpstr>PowerPoint Presentation</vt:lpstr>
      <vt:lpstr>PowerPoint Presentation</vt:lpstr>
      <vt:lpstr>Neutrophil gelatinase associated lipocalin(NGAL) </vt:lpstr>
      <vt:lpstr>PowerPoint Presentation</vt:lpstr>
      <vt:lpstr>IL 18</vt:lpstr>
      <vt:lpstr>PowerPoint Presentation</vt:lpstr>
      <vt:lpstr>IL6</vt:lpstr>
      <vt:lpstr>Liver type fatty acid binding protein (L-FABP) </vt:lpstr>
      <vt:lpstr>Na /H Exchanger isoform protein(NHE3) </vt:lpstr>
      <vt:lpstr>Beta 2 microglobulin </vt:lpstr>
      <vt:lpstr>RBP</vt:lpstr>
      <vt:lpstr>Clusterin </vt:lpstr>
      <vt:lpstr>Osteoactivin </vt:lpstr>
      <vt:lpstr>Netrin 1</vt:lpstr>
      <vt:lpstr>Fetuin A</vt:lpstr>
      <vt:lpstr>Insulin like growth factor binding protein 7(IGFBP7) </vt:lpstr>
      <vt:lpstr>Trefoil factor 3 (TFF3)</vt:lpstr>
      <vt:lpstr>Monocyte chemotactic protein 1(MCP1) </vt:lpstr>
      <vt:lpstr>Soluble triggering receptor expressed on myeloid cells 1(sTREm1) </vt:lpstr>
      <vt:lpstr>Fractional excretion of sodium(FeNa) </vt:lpstr>
      <vt:lpstr>PowerPoint Presentation</vt:lpstr>
      <vt:lpstr>Fractional excretion of urea(FeU) </vt:lpstr>
      <vt:lpstr>PowerPoint Presentation</vt:lpstr>
      <vt:lpstr>PowerPoint Presentation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Kidney Injury</dc:title>
  <dc:creator>suganya sribalaji</dc:creator>
  <cp:lastModifiedBy>suganya sribalaji</cp:lastModifiedBy>
  <cp:revision>56</cp:revision>
  <dcterms:created xsi:type="dcterms:W3CDTF">2022-05-17T13:21:47Z</dcterms:created>
  <dcterms:modified xsi:type="dcterms:W3CDTF">2022-05-20T08:48:29Z</dcterms:modified>
</cp:coreProperties>
</file>