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70" r:id="rId12"/>
    <p:sldId id="271" r:id="rId13"/>
    <p:sldId id="272" r:id="rId14"/>
    <p:sldId id="273" r:id="rId15"/>
    <p:sldId id="274" r:id="rId16"/>
    <p:sldId id="297" r:id="rId17"/>
    <p:sldId id="300" r:id="rId18"/>
    <p:sldId id="277" r:id="rId19"/>
    <p:sldId id="299" r:id="rId20"/>
    <p:sldId id="278" r:id="rId21"/>
    <p:sldId id="301" r:id="rId22"/>
    <p:sldId id="279" r:id="rId23"/>
    <p:sldId id="280" r:id="rId24"/>
    <p:sldId id="302" r:id="rId25"/>
    <p:sldId id="281" r:id="rId26"/>
    <p:sldId id="282" r:id="rId27"/>
    <p:sldId id="283" r:id="rId28"/>
    <p:sldId id="303" r:id="rId29"/>
    <p:sldId id="285" r:id="rId30"/>
    <p:sldId id="286" r:id="rId31"/>
    <p:sldId id="287" r:id="rId32"/>
    <p:sldId id="284" r:id="rId33"/>
    <p:sldId id="289" r:id="rId34"/>
    <p:sldId id="290" r:id="rId35"/>
    <p:sldId id="291" r:id="rId36"/>
    <p:sldId id="292" r:id="rId37"/>
    <p:sldId id="293" r:id="rId38"/>
    <p:sldId id="304" r:id="rId39"/>
    <p:sldId id="294" r:id="rId40"/>
    <p:sldId id="295" r:id="rId41"/>
    <p:sldId id="296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047B1-3EDC-4022-86A4-A5E462948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F53B7-C201-43D6-BABF-DD0DD29E4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C75E1-769E-484D-A4B7-9F163C0F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654EF-1665-432E-B575-9B827234D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89B38-AD45-4123-99AA-74E6950A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08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399CB-A085-49BE-BEA5-654413CF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FF7B6B-13D4-48BF-BC36-5FE0A0F77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E45A2-B95A-49DE-981E-23602B2A5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8134D-A6D5-450B-B6E7-2CE134A1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1E784-51BE-4485-832A-9EFB398E1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36A664-87A9-4D82-8EFE-47218F45EE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D9F2DF-273F-4B5A-AF2B-8D70B057F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689A5-7650-46FF-BAA1-C33244C8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71A5B-1AEA-46C0-B111-0250EBA5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EB37A-8FA4-433C-8FAF-1A2B1ADD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0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6E84A-B8BC-457A-85D4-842C7BF6F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7D499-80A9-4D36-8608-8BAAF281D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96AD6-EADC-47CD-9C90-2A165D00B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1D8CD-98AD-486A-AD12-62439860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03330-91D1-4780-9B29-1B18EED17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C7686-E288-46F5-A7A8-5A6B6F0CB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55101-5671-4009-B805-BCAFE25CD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5A5A7-03E3-481C-9CA8-98D7269D3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BB9B6-92EB-4853-9E03-0371D918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6245E-0A5F-4D27-AD1A-4257F911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BA42-76F8-4E27-8E72-E9099324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AFBAD-D7E9-4517-AAB1-B458CCF872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A6E920-9D37-456B-8060-A2501615E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AF3C9-0B48-4FC7-8539-D30F694C2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36241-125C-4D8B-AAB6-E5606BFDE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AFC05-8CB4-47AB-9F28-1CA613AB1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5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811A3-4206-4C65-A703-ECE2B1389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25132-9897-44C3-BD03-4B0D3BA30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CD79F-0E2C-4435-902C-E48DDEA82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3C729C-617F-46E6-8BC0-8E516CDD0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E3B38-350D-4177-8B33-B4BE250D1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612594-2B58-4BF7-83CD-39E4D4C9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927AD-808A-4627-A770-59330B76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6D85E0-E82F-488F-968E-C978C691F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2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1453-C01B-45D4-97C9-97A6E72F1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4EFB13-657B-496E-96C1-D7ED0607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50913-7457-47F7-A31B-5636F903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B5B7C7-1701-448F-A22A-8CF84FFB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011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AB14EE-446C-4E97-8DBB-1A5B91654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E2611B-F41E-45BF-B99F-8C51E9AF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EE386-F182-433E-AFFB-B86C79CF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4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51A39-A03F-4C57-93FA-BC36B51BE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12AB1-6F94-4301-89A0-868DC2903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CDECC3-DB10-45C9-9974-EF81DF42C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B4BA6-7959-4FA7-851F-30CC31626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621B3-1A21-4FEA-9BEB-28C6AE1E1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DD95-13B4-4372-AE21-CB0662B98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0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DFF0-D2FB-4137-A8CA-92F4888B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14E51-D82B-4AC3-B65B-72F14C1CCD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EFDC7-52F4-43F1-BB12-D39DC71E6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6116A-F2E4-4D12-9C8F-35503C0CE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D459B-3EED-4FD8-92F9-6037002D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03A58B-2579-41FC-8D38-82106719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9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05B20B-DF6D-4317-B268-B3E34D3E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E2383-C4DE-4A15-B089-9AA572179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18DA8-AC3A-4B9F-861D-7F1D8399BD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6EDA-08AB-45C1-876D-813B791B5A49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04AA0-FE14-4123-8F8A-F7CD2FB3F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9FBDB-9C6E-4542-915F-BDFC0C797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5271-795D-4E15-9A14-6505E61B2F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7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8090" y="645845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CELL MEMBARNE AND TRANSPORT MECHANISM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5047" y="4816697"/>
            <a:ext cx="3940935" cy="139092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Dr.S.Suganya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Dept of Biochemistry</a:t>
            </a:r>
          </a:p>
        </p:txBody>
      </p:sp>
    </p:spTree>
    <p:extLst>
      <p:ext uri="{BB962C8B-B14F-4D97-AF65-F5344CB8AC3E}">
        <p14:creationId xmlns:p14="http://schemas.microsoft.com/office/powerpoint/2010/main" val="426020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Cholesterol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Major sterol embedded between hydrophobic tails of phospholipid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Provides rigidity to membrane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Acts as fluidity buffer of membrane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598" y="4362214"/>
            <a:ext cx="5641599" cy="228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8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Protein constituents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Major functional molecules of membrane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Acts as enzymes, pumps, transporter, channels and structural components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Two categories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Integral / intrinsic protein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Peripheral protein</a:t>
            </a:r>
          </a:p>
        </p:txBody>
      </p:sp>
    </p:spTree>
    <p:extLst>
      <p:ext uri="{BB962C8B-B14F-4D97-AF65-F5344CB8AC3E}">
        <p14:creationId xmlns:p14="http://schemas.microsoft.com/office/powerpoint/2010/main" val="3930134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8350" y="1936210"/>
            <a:ext cx="7302320" cy="391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18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Carbohydrate constituents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Located in the External surface of membrane as oligosaccharides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Oligosaccharide attached to Protein / Lipids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Glycoprotein / glycolipid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958" y="4268943"/>
            <a:ext cx="6529588" cy="21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7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Fluid Mosaic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Originally proposed by </a:t>
            </a:r>
            <a:r>
              <a:rPr lang="en-US" sz="3900" dirty="0" err="1">
                <a:latin typeface="Arial" panose="020B0604020202020204" pitchFamily="34" charset="0"/>
                <a:cs typeface="Arial" panose="020B0604020202020204" pitchFamily="34" charset="0"/>
              </a:rPr>
              <a:t>Davson</a:t>
            </a: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900" dirty="0" err="1">
                <a:latin typeface="Arial" panose="020B0604020202020204" pitchFamily="34" charset="0"/>
                <a:cs typeface="Arial" panose="020B0604020202020204" pitchFamily="34" charset="0"/>
              </a:rPr>
              <a:t>Danille</a:t>
            </a: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 in 1935- sandwich model </a:t>
            </a:r>
          </a:p>
          <a:p>
            <a:pPr>
              <a:lnSpc>
                <a:spcPct val="150000"/>
              </a:lnSpc>
            </a:pP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Later structure of bio membrane is described as </a:t>
            </a:r>
            <a:r>
              <a:rPr lang="en-US" sz="3900" dirty="0" err="1">
                <a:latin typeface="Arial" panose="020B0604020202020204" pitchFamily="34" charset="0"/>
                <a:cs typeface="Arial" panose="020B0604020202020204" pitchFamily="34" charset="0"/>
              </a:rPr>
              <a:t>Fliud</a:t>
            </a: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 Mosaic Model by Singer and Nicolson in 1972.</a:t>
            </a:r>
          </a:p>
          <a:p>
            <a:pPr>
              <a:lnSpc>
                <a:spcPct val="150000"/>
              </a:lnSpc>
            </a:pPr>
            <a:r>
              <a:rPr lang="en-US" sz="3900" dirty="0">
                <a:latin typeface="Arial" panose="020B0604020202020204" pitchFamily="34" charset="0"/>
                <a:cs typeface="Arial" panose="020B0604020202020204" pitchFamily="34" charset="0"/>
              </a:rPr>
              <a:t>Membrane is asymmetric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754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70" y="0"/>
            <a:ext cx="12057529" cy="685799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dynamic structure because orientation and position keep changing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Fluidity depends on Lipid composition of membrane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Phospholipid undergoes Lateral diffusion, can rotate around axis and flip flop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protein embedded in outer layer and inner layer and in whole membrane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Carbohydrate attached to outer surface</a:t>
            </a:r>
          </a:p>
          <a:p>
            <a:pPr>
              <a:lnSpc>
                <a:spcPct val="20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355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D690869-33E4-48DB-8E67-6E96C53DE2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8062" y="2434431"/>
            <a:ext cx="5095875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75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DB68-6C7C-44EA-997F-934E9DEC3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Factors affecting fluidity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45B79-E1AF-484D-905F-3CFF9DE0C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Nature of fatty acid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Cholesterol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Degree of unsaturation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749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Transport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Refers to collective mechanism that mediate passage of ions, small molecules through lipid bilayer.</a:t>
            </a:r>
          </a:p>
        </p:txBody>
      </p:sp>
    </p:spTree>
    <p:extLst>
      <p:ext uri="{BB962C8B-B14F-4D97-AF65-F5344CB8AC3E}">
        <p14:creationId xmlns:p14="http://schemas.microsoft.com/office/powerpoint/2010/main" val="2310381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7237" y="819807"/>
            <a:ext cx="10281969" cy="578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Learning Objectives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 the end of the session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Able to describe fluid mosaic model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Structure of  cell membrane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Different function of various components of cell membrane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Different type of membrane transport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Endocytosis and exocytosis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95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Simple Diffusion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Molecules moves passively through bilayer along the concentration gradient till the equilibrium reached.</a:t>
            </a:r>
          </a:p>
        </p:txBody>
      </p:sp>
    </p:spTree>
    <p:extLst>
      <p:ext uri="{BB962C8B-B14F-4D97-AF65-F5344CB8AC3E}">
        <p14:creationId xmlns:p14="http://schemas.microsoft.com/office/powerpoint/2010/main" val="3582258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0B39D-0627-4FF0-AB7A-F61AFC916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606406-A00C-4043-A703-0641E21B74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6071" y="1629065"/>
            <a:ext cx="8686800" cy="41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Does not require energy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Non polar molecules like gases and steroids freely diffuse across the membrane</a:t>
            </a:r>
          </a:p>
          <a:p>
            <a:pPr>
              <a:lnSpc>
                <a:spcPct val="20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exchange of oxygen carbon di oxide in lungs</a:t>
            </a:r>
          </a:p>
        </p:txBody>
      </p:sp>
    </p:spTree>
    <p:extLst>
      <p:ext uri="{BB962C8B-B14F-4D97-AF65-F5344CB8AC3E}">
        <p14:creationId xmlns:p14="http://schemas.microsoft.com/office/powerpoint/2010/main" val="1787691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Facilitated Diffusion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As simple diffusion molecules moves from higher to lower concentration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But it is mediated by specific protein transporter/ ion channel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Does not require energy </a:t>
            </a:r>
          </a:p>
        </p:txBody>
      </p:sp>
    </p:spTree>
    <p:extLst>
      <p:ext uri="{BB962C8B-B14F-4D97-AF65-F5344CB8AC3E}">
        <p14:creationId xmlns:p14="http://schemas.microsoft.com/office/powerpoint/2010/main" val="3165892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E2959-13AE-4AAB-ADF2-2F12DD85B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BEE053-39B0-45F8-807E-87C51ED5E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494" y="1882589"/>
            <a:ext cx="10967212" cy="35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4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Ping pong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647" y="1337888"/>
            <a:ext cx="10883153" cy="5154987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Carrier protein exist in two conformations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ping conformation, exposed to the side with high solute concentration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pong conformation, exposed to side with low solute concentration and it is released.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Process is reversible based on concentration gradient</a:t>
            </a:r>
          </a:p>
        </p:txBody>
      </p:sp>
    </p:spTree>
    <p:extLst>
      <p:ext uri="{BB962C8B-B14F-4D97-AF65-F5344CB8AC3E}">
        <p14:creationId xmlns:p14="http://schemas.microsoft.com/office/powerpoint/2010/main" val="2098270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3803" y="1929521"/>
            <a:ext cx="7083380" cy="382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0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Ion channels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Span across the cell membrane allowing passage of Ions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Most of them are highly selective for only one Ions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Specific channels- Na, K,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322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7D74-8973-40D6-B977-7F8926AE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6EA90-FA3E-4C46-90C4-207F6E477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 types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Ligand gated channels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Voltage gated channels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Mechanically gated channel / mechanosensitive channel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945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Ligand gated channel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637" y="1253331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Open or close binding of ligand 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Ligands can be hormones, drugs, other Ion channel messengers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Ca2+ channels        ER in muscle cell(sarcolemma)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reponds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variety of metabolic and electrical stimuli           release of Ca2+ in cytosol            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544138" y="4667053"/>
            <a:ext cx="4765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7676290" y="5472882"/>
            <a:ext cx="631065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67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433" y="365125"/>
            <a:ext cx="10551367" cy="1325563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642" y="1725770"/>
            <a:ext cx="9161211" cy="4522630"/>
          </a:xfrm>
        </p:spPr>
        <p:txBody>
          <a:bodyPr>
            <a:normAutofit/>
          </a:bodyPr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Cell membrane is the physical barrier that separates interior of the cell from outside environment.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Highly selective permeability properties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134" y="4466131"/>
            <a:ext cx="5966204" cy="20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45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Voltage gated channel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Responds to change in electrical potential across membrane which causes it open.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types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Voltage gated sodium channel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Voltage gated potassium channel</a:t>
            </a:r>
          </a:p>
        </p:txBody>
      </p:sp>
    </p:spTree>
    <p:extLst>
      <p:ext uri="{BB962C8B-B14F-4D97-AF65-F5344CB8AC3E}">
        <p14:creationId xmlns:p14="http://schemas.microsoft.com/office/powerpoint/2010/main" val="979350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Mechanically gated channel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Responds to various mechanical stimuli</a:t>
            </a:r>
          </a:p>
          <a:p>
            <a:pPr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Components in various sensory receptors that respond to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touch,pain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pressure</a:t>
            </a:r>
          </a:p>
        </p:txBody>
      </p:sp>
    </p:spTree>
    <p:extLst>
      <p:ext uri="{BB962C8B-B14F-4D97-AF65-F5344CB8AC3E}">
        <p14:creationId xmlns:p14="http://schemas.microsoft.com/office/powerpoint/2010/main" val="1356475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915" y="800198"/>
            <a:ext cx="8963695" cy="54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91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Active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Involves transport against concentration gradient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Requires energy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Involves specific transporter protein called pumps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 types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Primary active transport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Secondary active transport</a:t>
            </a:r>
          </a:p>
        </p:txBody>
      </p:sp>
    </p:spTree>
    <p:extLst>
      <p:ext uri="{BB962C8B-B14F-4D97-AF65-F5344CB8AC3E}">
        <p14:creationId xmlns:p14="http://schemas.microsoft.com/office/powerpoint/2010/main" val="3744570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075" y="869622"/>
            <a:ext cx="10515600" cy="1325563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Primary active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Directly coupled hydrolysis of ATP to ADP and Pi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Secondary active transport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Transport of one solute against conc., gradient coupled with transport of another along its electrochemical gradient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 direct hydrolysis of ATP</a:t>
            </a:r>
          </a:p>
        </p:txBody>
      </p:sp>
    </p:spTree>
    <p:extLst>
      <p:ext uri="{BB962C8B-B14F-4D97-AF65-F5344CB8AC3E}">
        <p14:creationId xmlns:p14="http://schemas.microsoft.com/office/powerpoint/2010/main" val="955492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Transporter protein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Uniport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Symport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Antiport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781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Uniport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Only one type of molecule transported across the membrane by transporter / channel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273" y="3241039"/>
            <a:ext cx="6503830" cy="28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627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208" y="2192694"/>
            <a:ext cx="10207558" cy="3922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Symport transport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Two different molecules transported in same direction</a:t>
            </a:r>
          </a:p>
          <a:p>
            <a:pPr marL="0" indent="0"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Antiport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transport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Two species of Ions / solute pumped in opposite direction across the cell membrane</a:t>
            </a:r>
          </a:p>
        </p:txBody>
      </p:sp>
    </p:spTree>
    <p:extLst>
      <p:ext uri="{BB962C8B-B14F-4D97-AF65-F5344CB8AC3E}">
        <p14:creationId xmlns:p14="http://schemas.microsoft.com/office/powerpoint/2010/main" val="1984950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830A-448E-4E4B-9AE0-7D493306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D2DD14-1B6E-4C8A-A8D3-1924994BE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4628" y="1311614"/>
            <a:ext cx="7907354" cy="486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677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Vesicular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Comprises of Endocytosis and Exocytosis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Both involves formation of vesicles from the cell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929" y="3293771"/>
            <a:ext cx="6222106" cy="326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59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Biochemical composition of membranes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LIPID CONSTITUENTS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PROTEIN CONSTITUENTS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CARBHOHYDRATE CONSTITUENTS</a:t>
            </a:r>
          </a:p>
        </p:txBody>
      </p:sp>
    </p:spTree>
    <p:extLst>
      <p:ext uri="{BB962C8B-B14F-4D97-AF65-F5344CB8AC3E}">
        <p14:creationId xmlns:p14="http://schemas.microsoft.com/office/powerpoint/2010/main" val="3194612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Phagacytosis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836" y="1456546"/>
            <a:ext cx="6001555" cy="456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067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Pinocytosis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D06F4F-6335-4F7E-A5D1-25D3001E2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018" y="1690688"/>
            <a:ext cx="6794339" cy="402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64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7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Lipid constituents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Major lipid present are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Phospholipid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Glycosphingolipids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Cholesterol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932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Phospholipid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Glycerophospholipid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is most common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Contains both Hydrophilic and Hydrophobic region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Called as amphipathic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611" y="4284075"/>
            <a:ext cx="8375599" cy="237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0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257" y="2124705"/>
            <a:ext cx="7418230" cy="364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6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620" y="634251"/>
            <a:ext cx="7366715" cy="561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13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Sphingomyelin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Fatty acid and phosphate attaches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sphingosine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It contains choline and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ethanalomine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75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1767</TotalTime>
  <Words>663</Words>
  <Application>Microsoft Office PowerPoint</Application>
  <PresentationFormat>Widescreen</PresentationFormat>
  <Paragraphs>122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Wingdings</vt:lpstr>
      <vt:lpstr>Office Theme</vt:lpstr>
      <vt:lpstr>CELL MEMBARNE AND TRANSPORT MECHANISM</vt:lpstr>
      <vt:lpstr>Learning Objectives </vt:lpstr>
      <vt:lpstr>Overview </vt:lpstr>
      <vt:lpstr>Biochemical composition of membranes</vt:lpstr>
      <vt:lpstr>Lipid constituents</vt:lpstr>
      <vt:lpstr>Phospholipid </vt:lpstr>
      <vt:lpstr>PowerPoint Presentation</vt:lpstr>
      <vt:lpstr>PowerPoint Presentation</vt:lpstr>
      <vt:lpstr>Sphingomyelin </vt:lpstr>
      <vt:lpstr>Cholesterol </vt:lpstr>
      <vt:lpstr>Protein constituents</vt:lpstr>
      <vt:lpstr>PowerPoint Presentation</vt:lpstr>
      <vt:lpstr>Carbohydrate constituents</vt:lpstr>
      <vt:lpstr>Fluid Mosaic Model</vt:lpstr>
      <vt:lpstr>PowerPoint Presentation</vt:lpstr>
      <vt:lpstr>PowerPoint Presentation</vt:lpstr>
      <vt:lpstr>Factors affecting fluidity</vt:lpstr>
      <vt:lpstr>Transport mechanism</vt:lpstr>
      <vt:lpstr>PowerPoint Presentation</vt:lpstr>
      <vt:lpstr>Simple Diffusion</vt:lpstr>
      <vt:lpstr>PowerPoint Presentation</vt:lpstr>
      <vt:lpstr>PowerPoint Presentation</vt:lpstr>
      <vt:lpstr>Facilitated Diffusion</vt:lpstr>
      <vt:lpstr>PowerPoint Presentation</vt:lpstr>
      <vt:lpstr>Ping pong mechanism</vt:lpstr>
      <vt:lpstr>PowerPoint Presentation</vt:lpstr>
      <vt:lpstr>Ion channels</vt:lpstr>
      <vt:lpstr>PowerPoint Presentation</vt:lpstr>
      <vt:lpstr>Ligand gated channel</vt:lpstr>
      <vt:lpstr>Voltage gated channel</vt:lpstr>
      <vt:lpstr>Mechanically gated channel</vt:lpstr>
      <vt:lpstr>PowerPoint Presentation</vt:lpstr>
      <vt:lpstr>Active transport</vt:lpstr>
      <vt:lpstr>Primary active transport</vt:lpstr>
      <vt:lpstr>Transporter protein</vt:lpstr>
      <vt:lpstr>Uniport transport</vt:lpstr>
      <vt:lpstr>PowerPoint Presentation</vt:lpstr>
      <vt:lpstr>PowerPoint Presentation</vt:lpstr>
      <vt:lpstr>Vesicular transport</vt:lpstr>
      <vt:lpstr>Phagacytosis</vt:lpstr>
      <vt:lpstr>Pinocytosis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MEMBARNE AND TRANSPORT MECHANISM</dc:title>
  <dc:creator>USER</dc:creator>
  <cp:lastModifiedBy>suganya sribalaji</cp:lastModifiedBy>
  <cp:revision>103</cp:revision>
  <dcterms:created xsi:type="dcterms:W3CDTF">2022-03-26T08:05:25Z</dcterms:created>
  <dcterms:modified xsi:type="dcterms:W3CDTF">2022-04-08T16:26:41Z</dcterms:modified>
</cp:coreProperties>
</file>