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3" autoAdjust="0"/>
    <p:restoredTop sz="94660"/>
  </p:normalViewPr>
  <p:slideViewPr>
    <p:cSldViewPr snapToGrid="0">
      <p:cViewPr varScale="1">
        <p:scale>
          <a:sx n="82" d="100"/>
          <a:sy n="82" d="100"/>
        </p:scale>
        <p:origin x="72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AD2EEE84-B8C8-404D-B2DF-77FAA4094A05}" type="datetimeFigureOut">
              <a:rPr lang="en-US" smtClean="0"/>
              <a:t>4/19/2022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04AA9327-3894-40AC-AFC5-BBF643F750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252715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2EEE84-B8C8-404D-B2DF-77FAA4094A05}" type="datetimeFigureOut">
              <a:rPr lang="en-US" smtClean="0"/>
              <a:t>4/19/2022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AA9327-3894-40AC-AFC5-BBF643F750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21140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2EEE84-B8C8-404D-B2DF-77FAA4094A05}" type="datetimeFigureOut">
              <a:rPr lang="en-US" smtClean="0"/>
              <a:t>4/19/2022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AA9327-3894-40AC-AFC5-BBF643F750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90688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2EEE84-B8C8-404D-B2DF-77FAA4094A05}" type="datetimeFigureOut">
              <a:rPr lang="en-US" smtClean="0"/>
              <a:t>4/19/2022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AA9327-3894-40AC-AFC5-BBF643F750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66289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AD2EEE84-B8C8-404D-B2DF-77FAA4094A05}" type="datetimeFigureOut">
              <a:rPr lang="en-US" smtClean="0"/>
              <a:t>4/19/2022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04AA9327-3894-40AC-AFC5-BBF643F750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791719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2EEE84-B8C8-404D-B2DF-77FAA4094A05}" type="datetimeFigureOut">
              <a:rPr lang="en-US" smtClean="0"/>
              <a:t>4/19/2022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AA9327-3894-40AC-AFC5-BBF643F750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31274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2EEE84-B8C8-404D-B2DF-77FAA4094A05}" type="datetimeFigureOut">
              <a:rPr lang="en-US" smtClean="0"/>
              <a:t>4/19/2022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AA9327-3894-40AC-AFC5-BBF643F750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74346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2EEE84-B8C8-404D-B2DF-77FAA4094A05}" type="datetimeFigureOut">
              <a:rPr lang="en-US" smtClean="0"/>
              <a:t>4/19/2022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AA9327-3894-40AC-AFC5-BBF643F750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83009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2EEE84-B8C8-404D-B2DF-77FAA4094A05}" type="datetimeFigureOut">
              <a:rPr lang="en-US" smtClean="0"/>
              <a:t>4/19/2022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AA9327-3894-40AC-AFC5-BBF643F750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2253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2EEE84-B8C8-404D-B2DF-77FAA4094A05}" type="datetimeFigureOut">
              <a:rPr lang="en-US" smtClean="0"/>
              <a:t>4/19/2022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4AA9327-3894-40AC-AFC5-BBF643F750E7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2265857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AD2EEE84-B8C8-404D-B2DF-77FAA4094A05}" type="datetimeFigureOut">
              <a:rPr lang="en-US" smtClean="0"/>
              <a:t>4/19/2022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4AA9327-3894-40AC-AFC5-BBF643F750E7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1875570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AD2EEE84-B8C8-404D-B2DF-77FAA4094A05}" type="datetimeFigureOut">
              <a:rPr lang="en-US" smtClean="0"/>
              <a:t>4/19/2022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04AA9327-3894-40AC-AFC5-BBF643F750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25412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 EPIGENETICS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03054" y="1918952"/>
            <a:ext cx="6053070" cy="43273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39393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ATP dependent remodeling enzyme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Use energy from hydrolysis of ATP to change structure of chromatin</a:t>
            </a:r>
          </a:p>
          <a:p>
            <a:pPr>
              <a:lnSpc>
                <a:spcPct val="150000"/>
              </a:lnSpc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Grouped into 4 families 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Non fermentable (SWI/SNF)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Initiation Switch (ISWI)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Inositol requiring 80 ( INO 80)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Chromodomain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(CHD) </a:t>
            </a:r>
          </a:p>
        </p:txBody>
      </p:sp>
    </p:spTree>
    <p:extLst>
      <p:ext uri="{BB962C8B-B14F-4D97-AF65-F5344CB8AC3E}">
        <p14:creationId xmlns:p14="http://schemas.microsoft.com/office/powerpoint/2010/main" val="321035706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General properties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Specific attraction with nucleosome</a:t>
            </a:r>
          </a:p>
          <a:p>
            <a:pPr>
              <a:lnSpc>
                <a:spcPct val="150000"/>
              </a:lnSpc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Attraction with modified histone tail residues</a:t>
            </a:r>
          </a:p>
          <a:p>
            <a:pPr>
              <a:lnSpc>
                <a:spcPct val="150000"/>
              </a:lnSpc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Contains ATPase domain</a:t>
            </a:r>
          </a:p>
          <a:p>
            <a:pPr>
              <a:lnSpc>
                <a:spcPct val="150000"/>
              </a:lnSpc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ATPase regulatory function</a:t>
            </a:r>
          </a:p>
          <a:p>
            <a:pPr>
              <a:lnSpc>
                <a:spcPct val="150000"/>
              </a:lnSpc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Ability to interact with transcription factors</a:t>
            </a:r>
          </a:p>
        </p:txBody>
      </p:sp>
    </p:spTree>
    <p:extLst>
      <p:ext uri="{BB962C8B-B14F-4D97-AF65-F5344CB8AC3E}">
        <p14:creationId xmlns:p14="http://schemas.microsoft.com/office/powerpoint/2010/main" val="373530697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100000"/>
              </a:lnSpc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SWI &amp; SNF – sliding and ejecting of nucleosome but do not function in chromatin structure</a:t>
            </a:r>
          </a:p>
          <a:p>
            <a:pPr>
              <a:lnSpc>
                <a:spcPct val="100000"/>
              </a:lnSpc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ISWI – changes nucleosome spacing through sliding necessary for DNA replication</a:t>
            </a:r>
          </a:p>
          <a:p>
            <a:pPr>
              <a:lnSpc>
                <a:spcPct val="100000"/>
              </a:lnSpc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Interacts with unmodified histone tails and function to regulate transcription</a:t>
            </a:r>
          </a:p>
          <a:p>
            <a:pPr>
              <a:lnSpc>
                <a:spcPct val="100000"/>
              </a:lnSpc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CHD – slide and eject nucleosome; regulates transcription</a:t>
            </a:r>
          </a:p>
          <a:p>
            <a:pPr>
              <a:lnSpc>
                <a:spcPct val="100000"/>
              </a:lnSpc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INO 80 – insertion n the middle of ATPase Domain </a:t>
            </a:r>
          </a:p>
          <a:p>
            <a:pPr>
              <a:lnSpc>
                <a:spcPct val="100000"/>
              </a:lnSpc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Promoting transcription and DNA repair</a:t>
            </a:r>
          </a:p>
          <a:p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018521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Non coding RNA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Most expressed RNA is not translated into proteins</a:t>
            </a:r>
          </a:p>
          <a:p>
            <a:pPr>
              <a:lnSpc>
                <a:spcPct val="100000"/>
              </a:lnSpc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Only mRNA translated into proteins and represent 1% to 5% of total RNA.</a:t>
            </a:r>
          </a:p>
          <a:p>
            <a:pPr>
              <a:lnSpc>
                <a:spcPct val="100000"/>
              </a:lnSpc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Much of non coding RNA known and includes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rRNA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and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tRNA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In last two decades, two large group of non coding RNA have been discovered</a:t>
            </a:r>
          </a:p>
          <a:p>
            <a:pPr marL="457200" indent="-457200">
              <a:lnSpc>
                <a:spcPct val="100000"/>
              </a:lnSpc>
              <a:buFont typeface="+mj-lt"/>
              <a:buAutoNum type="arabicPeriod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Short non coding RNA</a:t>
            </a:r>
          </a:p>
          <a:p>
            <a:pPr marL="457200" indent="-457200">
              <a:lnSpc>
                <a:spcPct val="100000"/>
              </a:lnSpc>
              <a:buFont typeface="+mj-lt"/>
              <a:buAutoNum type="arabicPeriod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Long non coding RNA</a:t>
            </a:r>
          </a:p>
        </p:txBody>
      </p:sp>
    </p:spTree>
    <p:extLst>
      <p:ext uri="{BB962C8B-B14F-4D97-AF65-F5344CB8AC3E}">
        <p14:creationId xmlns:p14="http://schemas.microsoft.com/office/powerpoint/2010/main" val="144524794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Short non coding RNA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Micro RNA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Small interfering RNA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Piwi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interacting RNA</a:t>
            </a:r>
          </a:p>
        </p:txBody>
      </p:sp>
    </p:spTree>
    <p:extLst>
      <p:ext uri="{BB962C8B-B14F-4D97-AF65-F5344CB8AC3E}">
        <p14:creationId xmlns:p14="http://schemas.microsoft.com/office/powerpoint/2010/main" val="393557433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Long non coding RNA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Greater than 200nucleotide</a:t>
            </a:r>
          </a:p>
          <a:p>
            <a:pPr>
              <a:lnSpc>
                <a:spcPct val="150000"/>
              </a:lnSpc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The extent of long RNA predicted in hundreds of thousand in vertebrates</a:t>
            </a:r>
          </a:p>
          <a:p>
            <a:pPr>
              <a:lnSpc>
                <a:spcPct val="150000"/>
              </a:lnSpc>
            </a:pP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Eg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: long non coding RNA XIST associated with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polycomb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group complex 2 inactivates X chromosome by inducing heterochromatin formation  </a:t>
            </a:r>
          </a:p>
        </p:txBody>
      </p:sp>
    </p:spTree>
    <p:extLst>
      <p:ext uri="{BB962C8B-B14F-4D97-AF65-F5344CB8AC3E}">
        <p14:creationId xmlns:p14="http://schemas.microsoft.com/office/powerpoint/2010/main" val="74817259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Function of non coding RNA – not known but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refered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to as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competiting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endogenous RNA (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CeRNA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>
              <a:lnSpc>
                <a:spcPct val="150000"/>
              </a:lnSpc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Competition for shared mi RNA binding site in untranslated region</a:t>
            </a:r>
          </a:p>
        </p:txBody>
      </p:sp>
    </p:spTree>
    <p:extLst>
      <p:ext uri="{BB962C8B-B14F-4D97-AF65-F5344CB8AC3E}">
        <p14:creationId xmlns:p14="http://schemas.microsoft.com/office/powerpoint/2010/main" val="236290250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Thank you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77856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Definition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n-US" dirty="0"/>
              <a:t>Focused on the regulation of gene expression by Heritable modifications that do not change the DNA sequence. 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78051" y="3438659"/>
            <a:ext cx="5318974" cy="31810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69737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DNA methylation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Well known epigenetic change that is important in X chromosome inactivation, gene Imprinting and cancer.</a:t>
            </a:r>
          </a:p>
          <a:p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40925" y="2962141"/>
            <a:ext cx="6419548" cy="30909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08747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lnSpc>
                <a:spcPct val="150000"/>
              </a:lnSpc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Cytosine is both methylated and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demethylated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by variety of enzymes.</a:t>
            </a:r>
          </a:p>
          <a:p>
            <a:pPr>
              <a:lnSpc>
                <a:spcPct val="150000"/>
              </a:lnSpc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Initial methylation – DNA 5 cytosine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methyltransferases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Maintance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– another type of DNA 5 cytosine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methytransferase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It involves 3 types of TET</a:t>
            </a:r>
          </a:p>
          <a:p>
            <a:pPr>
              <a:lnSpc>
                <a:spcPct val="150000"/>
              </a:lnSpc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Family of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dioxygenases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Catalyse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the conversion of 5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hydroxymethylcytosine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( neuronal cell and regulates gene expression)</a:t>
            </a:r>
          </a:p>
        </p:txBody>
      </p:sp>
    </p:spTree>
    <p:extLst>
      <p:ext uri="{BB962C8B-B14F-4D97-AF65-F5344CB8AC3E}">
        <p14:creationId xmlns:p14="http://schemas.microsoft.com/office/powerpoint/2010/main" val="17179863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lnSpc>
                <a:spcPct val="200000"/>
              </a:lnSpc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Gene expression is altered by methylation via several mechanism.</a:t>
            </a:r>
          </a:p>
          <a:p>
            <a:pPr>
              <a:lnSpc>
                <a:spcPct val="200000"/>
              </a:lnSpc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Most direct effect- by altering the Transcription Factors to bind to promoters.</a:t>
            </a:r>
          </a:p>
          <a:p>
            <a:pPr>
              <a:lnSpc>
                <a:spcPct val="200000"/>
              </a:lnSpc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It decreases the affinity of Transcription Factors  to DNA promoters and enhances the binding of specific Transcription Factor</a:t>
            </a:r>
          </a:p>
          <a:p>
            <a:pPr>
              <a:lnSpc>
                <a:spcPct val="200000"/>
              </a:lnSpc>
            </a:pP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Eg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: cancer </a:t>
            </a:r>
          </a:p>
          <a:p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686445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Chromatin conformation regulation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Cellular functions requires proteins to interact with DNA</a:t>
            </a:r>
          </a:p>
          <a:p>
            <a:pPr>
              <a:lnSpc>
                <a:spcPct val="150000"/>
              </a:lnSpc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Histone </a:t>
            </a:r>
          </a:p>
          <a:p>
            <a:pPr>
              <a:lnSpc>
                <a:spcPct val="150000"/>
              </a:lnSpc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Nucleosome </a:t>
            </a:r>
          </a:p>
          <a:p>
            <a:pPr>
              <a:lnSpc>
                <a:spcPct val="150000"/>
              </a:lnSpc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Heterochromatin </a:t>
            </a:r>
          </a:p>
          <a:p>
            <a:pPr>
              <a:lnSpc>
                <a:spcPct val="150000"/>
              </a:lnSpc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Decreases the gene expression</a:t>
            </a:r>
          </a:p>
        </p:txBody>
      </p:sp>
    </p:spTree>
    <p:extLst>
      <p:ext uri="{BB962C8B-B14F-4D97-AF65-F5344CB8AC3E}">
        <p14:creationId xmlns:p14="http://schemas.microsoft.com/office/powerpoint/2010/main" val="14054415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Chromatin conformation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lnSpc>
                <a:spcPct val="200000"/>
              </a:lnSpc>
              <a:buFont typeface="+mj-lt"/>
              <a:buAutoNum type="arabicPeriod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Histone modification</a:t>
            </a:r>
          </a:p>
          <a:p>
            <a:pPr marL="514350" indent="-514350">
              <a:lnSpc>
                <a:spcPct val="200000"/>
              </a:lnSpc>
              <a:buFont typeface="+mj-lt"/>
              <a:buAutoNum type="arabicPeriod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Histone variants</a:t>
            </a:r>
          </a:p>
          <a:p>
            <a:pPr marL="514350" indent="-514350">
              <a:lnSpc>
                <a:spcPct val="200000"/>
              </a:lnSpc>
              <a:buFont typeface="+mj-lt"/>
              <a:buAutoNum type="arabicPeriod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ATP dependent remodeling enzymes</a:t>
            </a:r>
          </a:p>
        </p:txBody>
      </p:sp>
    </p:spTree>
    <p:extLst>
      <p:ext uri="{BB962C8B-B14F-4D97-AF65-F5344CB8AC3E}">
        <p14:creationId xmlns:p14="http://schemas.microsoft.com/office/powerpoint/2010/main" val="7876030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Histone modification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lnSpc>
                <a:spcPct val="200000"/>
              </a:lnSpc>
              <a:buFont typeface="+mj-lt"/>
              <a:buAutoNum type="arabicPeriod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Acetylation </a:t>
            </a:r>
          </a:p>
          <a:p>
            <a:pPr marL="514350" indent="-514350">
              <a:lnSpc>
                <a:spcPct val="200000"/>
              </a:lnSpc>
              <a:buFont typeface="+mj-lt"/>
              <a:buAutoNum type="arabicPeriod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Methylation</a:t>
            </a:r>
          </a:p>
          <a:p>
            <a:pPr marL="514350" indent="-514350">
              <a:lnSpc>
                <a:spcPct val="200000"/>
              </a:lnSpc>
              <a:buFont typeface="+mj-lt"/>
              <a:buAutoNum type="arabicPeriod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Phosphorylation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306958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Histone variants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Known for many decades</a:t>
            </a:r>
          </a:p>
          <a:p>
            <a:pPr>
              <a:lnSpc>
                <a:spcPct val="150000"/>
              </a:lnSpc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Function not well established</a:t>
            </a:r>
          </a:p>
          <a:p>
            <a:pPr>
              <a:lnSpc>
                <a:spcPct val="150000"/>
              </a:lnSpc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H3.3 and H2A.Z ---- regulation of gene expression</a:t>
            </a:r>
          </a:p>
          <a:p>
            <a:pPr>
              <a:lnSpc>
                <a:spcPct val="150000"/>
              </a:lnSpc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H3.3 incorporated into chromatin</a:t>
            </a:r>
          </a:p>
          <a:p>
            <a:pPr>
              <a:lnSpc>
                <a:spcPct val="150000"/>
              </a:lnSpc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Independent of replication and associated with active chromatin</a:t>
            </a:r>
          </a:p>
        </p:txBody>
      </p:sp>
    </p:spTree>
    <p:extLst>
      <p:ext uri="{BB962C8B-B14F-4D97-AF65-F5344CB8AC3E}">
        <p14:creationId xmlns:p14="http://schemas.microsoft.com/office/powerpoint/2010/main" val="157863370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">
  <a:themeElements>
    <a:clrScheme name="Savon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Savon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C20BADFE-D095-436F-9677-9264042809F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Savon</Template>
  <TotalTime>150</TotalTime>
  <Words>468</Words>
  <Application>Microsoft Office PowerPoint</Application>
  <PresentationFormat>Widescreen</PresentationFormat>
  <Paragraphs>72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1" baseType="lpstr">
      <vt:lpstr>Arial</vt:lpstr>
      <vt:lpstr>Century Gothic</vt:lpstr>
      <vt:lpstr>Garamond</vt:lpstr>
      <vt:lpstr>Savon</vt:lpstr>
      <vt:lpstr>                                    EPIGENETICS</vt:lpstr>
      <vt:lpstr>Definition </vt:lpstr>
      <vt:lpstr>DNA methylation</vt:lpstr>
      <vt:lpstr>PowerPoint Presentation</vt:lpstr>
      <vt:lpstr>PowerPoint Presentation</vt:lpstr>
      <vt:lpstr>Chromatin conformation regulation</vt:lpstr>
      <vt:lpstr>Chromatin conformation</vt:lpstr>
      <vt:lpstr>Histone modification</vt:lpstr>
      <vt:lpstr>Histone variants</vt:lpstr>
      <vt:lpstr>ATP dependent remodeling enzyme</vt:lpstr>
      <vt:lpstr>General properties</vt:lpstr>
      <vt:lpstr>PowerPoint Presentation</vt:lpstr>
      <vt:lpstr>Non coding RNA</vt:lpstr>
      <vt:lpstr>Short non coding RNA</vt:lpstr>
      <vt:lpstr>Long non coding RNA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                                 EPIGENETICS</dc:title>
  <dc:creator>USER</dc:creator>
  <cp:lastModifiedBy>suganya sribalaji</cp:lastModifiedBy>
  <cp:revision>13</cp:revision>
  <dcterms:created xsi:type="dcterms:W3CDTF">2022-04-03T05:50:18Z</dcterms:created>
  <dcterms:modified xsi:type="dcterms:W3CDTF">2022-04-19T03:10:16Z</dcterms:modified>
</cp:coreProperties>
</file>