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3" r:id="rId10"/>
    <p:sldId id="266" r:id="rId11"/>
    <p:sldId id="268" r:id="rId12"/>
    <p:sldId id="269" r:id="rId13"/>
    <p:sldId id="267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Default Section" id="{80112B38-E844-4752-A963-463F698ADEC8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5"/>
            <p14:sldId id="263"/>
            <p14:sldId id="266"/>
          </p14:sldIdLst>
        </p14:section>
        <p14:section name="Untitled Section" id="{D5E80ABD-1D01-4DD3-912C-40334FDF1A01}">
          <p14:sldIdLst>
            <p14:sldId id="268"/>
            <p14:sldId id="269"/>
            <p14:sldId id="267"/>
            <p14:sldId id="270"/>
            <p14:sldId id="271"/>
            <p14:sldId id="272"/>
            <p14:sldId id="273"/>
            <p14:sldId id="274"/>
            <p14:sldId id="275"/>
            <p14:sldId id="276"/>
            <p14:sldId id="277"/>
          </p14:sldIdLst>
        </p14:section>
      </p14:sectionLst>
    </p:ex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4993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1F2CA-C4B1-4BC1-803E-14CE8F86EB29}" type="datetimeFigureOut">
              <a:rPr lang="en-US" smtClean="0"/>
              <a:pPr/>
              <a:t>4/6/2022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945E2161-7FBA-4616-976D-8A0A26E0A5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82122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1F2CA-C4B1-4BC1-803E-14CE8F86EB29}" type="datetimeFigureOut">
              <a:rPr lang="en-US" smtClean="0"/>
              <a:pPr/>
              <a:t>4/6/2022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45E2161-7FBA-4616-976D-8A0A26E0A5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15458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1F2CA-C4B1-4BC1-803E-14CE8F86EB29}" type="datetimeFigureOut">
              <a:rPr lang="en-US" smtClean="0"/>
              <a:pPr/>
              <a:t>4/6/2022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45E2161-7FBA-4616-976D-8A0A26E0A57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10873771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1F2CA-C4B1-4BC1-803E-14CE8F86EB29}" type="datetimeFigureOut">
              <a:rPr lang="en-US" smtClean="0"/>
              <a:pPr/>
              <a:t>4/6/2022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45E2161-7FBA-4616-976D-8A0A26E0A5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241411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1F2CA-C4B1-4BC1-803E-14CE8F86EB29}" type="datetimeFigureOut">
              <a:rPr lang="en-US" smtClean="0"/>
              <a:pPr/>
              <a:t>4/6/2022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45E2161-7FBA-4616-976D-8A0A26E0A57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12177031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1F2CA-C4B1-4BC1-803E-14CE8F86EB29}" type="datetimeFigureOut">
              <a:rPr lang="en-US" smtClean="0"/>
              <a:pPr/>
              <a:t>4/6/2022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45E2161-7FBA-4616-976D-8A0A26E0A5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49668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1F2CA-C4B1-4BC1-803E-14CE8F86EB29}" type="datetimeFigureOut">
              <a:rPr lang="en-US" smtClean="0"/>
              <a:pPr/>
              <a:t>4/6/2022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E2161-7FBA-4616-976D-8A0A26E0A5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81474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1F2CA-C4B1-4BC1-803E-14CE8F86EB29}" type="datetimeFigureOut">
              <a:rPr lang="en-US" smtClean="0"/>
              <a:pPr/>
              <a:t>4/6/2022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E2161-7FBA-4616-976D-8A0A26E0A5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36983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1F2CA-C4B1-4BC1-803E-14CE8F86EB29}" type="datetimeFigureOut">
              <a:rPr lang="en-US" smtClean="0"/>
              <a:pPr/>
              <a:t>4/6/2022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E2161-7FBA-4616-976D-8A0A26E0A5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84872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1F2CA-C4B1-4BC1-803E-14CE8F86EB29}" type="datetimeFigureOut">
              <a:rPr lang="en-US" smtClean="0"/>
              <a:pPr/>
              <a:t>4/6/2022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45E2161-7FBA-4616-976D-8A0A26E0A5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26159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1F2CA-C4B1-4BC1-803E-14CE8F86EB29}" type="datetimeFigureOut">
              <a:rPr lang="en-US" smtClean="0"/>
              <a:pPr/>
              <a:t>4/6/2022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45E2161-7FBA-4616-976D-8A0A26E0A5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62498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1F2CA-C4B1-4BC1-803E-14CE8F86EB29}" type="datetimeFigureOut">
              <a:rPr lang="en-US" smtClean="0"/>
              <a:pPr/>
              <a:t>4/6/2022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45E2161-7FBA-4616-976D-8A0A26E0A5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60945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1F2CA-C4B1-4BC1-803E-14CE8F86EB29}" type="datetimeFigureOut">
              <a:rPr lang="en-US" smtClean="0"/>
              <a:pPr/>
              <a:t>4/6/2022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E2161-7FBA-4616-976D-8A0A26E0A5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51045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1F2CA-C4B1-4BC1-803E-14CE8F86EB29}" type="datetimeFigureOut">
              <a:rPr lang="en-US" smtClean="0"/>
              <a:pPr/>
              <a:t>4/6/2022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E2161-7FBA-4616-976D-8A0A26E0A5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35707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1F2CA-C4B1-4BC1-803E-14CE8F86EB29}" type="datetimeFigureOut">
              <a:rPr lang="en-US" smtClean="0"/>
              <a:pPr/>
              <a:t>4/6/2022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E2161-7FBA-4616-976D-8A0A26E0A5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49509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1F2CA-C4B1-4BC1-803E-14CE8F86EB29}" type="datetimeFigureOut">
              <a:rPr lang="en-US" smtClean="0"/>
              <a:pPr/>
              <a:t>4/6/2022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45E2161-7FBA-4616-976D-8A0A26E0A5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81973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71F2CA-C4B1-4BC1-803E-14CE8F86EB29}" type="datetimeFigureOut">
              <a:rPr lang="en-US" smtClean="0"/>
              <a:pPr/>
              <a:t>4/6/2022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945E2161-7FBA-4616-976D-8A0A26E0A5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54675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  <p:sldLayoutId id="2147483738" r:id="rId13"/>
    <p:sldLayoutId id="2147483739" r:id="rId14"/>
    <p:sldLayoutId id="2147483740" r:id="rId15"/>
    <p:sldLayoutId id="214748374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Association between the TCF7L2(G/T) gene polymorphism and type 2 diabetes mellitus in a Cameroonian population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Dieudonne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Nanfa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et al.,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Clinical and translational medicine (2015) 4:17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13256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Results 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Significant differences between T2DM and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normoglycemic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controls were observed for age, fasting plasma glucose, total cholesterol and LDL cholesterol.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From 120 patients , 5 patients excluded from the study because of negative genotypic results.</a:t>
            </a:r>
          </a:p>
          <a:p>
            <a:pPr>
              <a:lnSpc>
                <a:spcPct val="150000"/>
              </a:lnSpc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13375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90918" y="650696"/>
            <a:ext cx="8603088" cy="5930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839926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90919" y="372972"/>
            <a:ext cx="8319752" cy="6336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109568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115 cases were positive for genotyping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The frequency of genotype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GG 66.69% (77/115)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GT 5.21% (6/115)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TT 27.82% (32/115)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Genotype frequency violated the HWE in general population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G allele(70%) was major compared to T allele(30%) 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00196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972" y="450761"/>
            <a:ext cx="11031828" cy="5726202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200000"/>
              </a:lnSpc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The frequency of TT genotype was significantly higher in DM (41.37%) than in controls (14.03%)</a:t>
            </a:r>
          </a:p>
          <a:p>
            <a:pPr>
              <a:lnSpc>
                <a:spcPct val="200000"/>
              </a:lnSpc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Dominant , recessive and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codominant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models of inheritance were tested to identify the best fit the effect of TCF7L2 (G/T) polymorphism on T2DM</a:t>
            </a:r>
          </a:p>
          <a:p>
            <a:pPr>
              <a:lnSpc>
                <a:spcPct val="200000"/>
              </a:lnSpc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Assuming dominant model GG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vs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GT+XT, T allele carriers had significantly higher risk of T2DM those that of GG genotype</a:t>
            </a:r>
          </a:p>
          <a:p>
            <a:pPr>
              <a:lnSpc>
                <a:spcPct val="200000"/>
              </a:lnSpc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Assuming the recessive model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model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GX+GG+GT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vs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TT significant association was also found</a:t>
            </a:r>
          </a:p>
          <a:p>
            <a:pPr>
              <a:lnSpc>
                <a:spcPct val="200000"/>
              </a:lnSpc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Thus highest risk was found with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codominant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model after adjusting for age. 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93219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1" y="463640"/>
            <a:ext cx="9374746" cy="6130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638107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Discussion 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This study aimed to assess the association between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rs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12255372 (G/T) polymorphism of TCF7L2 gene with T2DM in Cameroonian population.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Frequency of T allele </a:t>
            </a:r>
            <a:r>
              <a:rPr lang="en-US" sz="2400" smtClean="0">
                <a:latin typeface="Arial" panose="020B0604020202020204" pitchFamily="34" charset="0"/>
                <a:cs typeface="Arial" panose="020B0604020202020204" pitchFamily="34" charset="0"/>
              </a:rPr>
              <a:t>is 30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% and was comparable to Czech population (30.15%); Iranian population (34.45%); Arab population (36.15 %)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Variation of T allele across population could be explained by genetic diversity b/w different ethnic group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This allele is found to be associated with T2DM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42357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200000"/>
              </a:lnSpc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Frequency of TT genotype was found to be associated with T2DM</a:t>
            </a:r>
          </a:p>
          <a:p>
            <a:pPr>
              <a:lnSpc>
                <a:spcPct val="200000"/>
              </a:lnSpc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Frequency of GT genotype was similar between two groups and no association with T2DM</a:t>
            </a:r>
          </a:p>
          <a:p>
            <a:pPr>
              <a:lnSpc>
                <a:spcPct val="200000"/>
              </a:lnSpc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When assuming 3  models, to explain the association  the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codominant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model best fitted to association.</a:t>
            </a:r>
          </a:p>
          <a:p>
            <a:pPr>
              <a:lnSpc>
                <a:spcPct val="200000"/>
              </a:lnSpc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76255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rs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12255372 (G/T) of TCF7L2 gene is probably associated with T2DM in Cameroonian population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97352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Limitation 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Small sample size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Genotyping has to done by using RT-PCR as RFLP PCR data are sometimes difficult to appreciate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9285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Introduction 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DM is non communicable disease 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Major public health problem world wide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IDF estimates 381.8million adults with DM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T2DM is most heterogeneous form of DM due to interaction B/W genetic and environment factors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GWAS led to identification of several susceptibility genes for T2DM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TCF7L2 gene involved in insulin secretion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Intervenes the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wnt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signaling pathway in beta pancreatic cells, L cell of the intestine and in adipocytes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50908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Reference 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00766" y="1403797"/>
            <a:ext cx="10109915" cy="5151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29616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Thank you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65546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Other studies identified 4 other polymorphism of TCF7L2 gene associated with T2DM amongst which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rs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7903146 (C/T);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rs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7901675 (T/C);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rs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12255372 (G/T);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rs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11196205 (G/C)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Relationship between TCF7L2 gene and T2DM has never been studied in central African population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Hence, they decided to study investigating the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assaociation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between the TCF7L2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rs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12255372 (G/T) polymorphism 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69766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AIM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To study the relationship between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rs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12255372 (G/T) polymorphism of TCF7L2 gene and T2DM in Cameroonian population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1440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Inclusion criteria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AGE: over 40Yrs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T2DM diagnosed according to the IDF criteria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Recruited from OP clinic of National Obesity center,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cameroon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06253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Exclusion criteria</a:t>
            </a:r>
            <a:b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Pregnant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Breast feeding women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17761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Methods 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200000"/>
              </a:lnSpc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Case control study</a:t>
            </a:r>
          </a:p>
          <a:p>
            <a:pPr>
              <a:lnSpc>
                <a:spcPct val="200000"/>
              </a:lnSpc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60 T2DM cases</a:t>
            </a:r>
          </a:p>
          <a:p>
            <a:pPr>
              <a:lnSpc>
                <a:spcPct val="200000"/>
              </a:lnSpc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60 non DM </a:t>
            </a:r>
          </a:p>
          <a:p>
            <a:pPr>
              <a:lnSpc>
                <a:spcPct val="200000"/>
              </a:lnSpc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Collected data on sex, age, height, weight, hip circumference, BMI, Blood Pressure 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98607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Biochemical assays &amp; molecular genotyping 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FBS</a:t>
            </a:r>
            <a:endParaRPr lang="en-US" sz="2400" dirty="0"/>
          </a:p>
          <a:p>
            <a:r>
              <a:rPr lang="en-US" sz="2400" dirty="0" smtClean="0"/>
              <a:t>TAG</a:t>
            </a:r>
            <a:endParaRPr lang="en-US" sz="2400" dirty="0"/>
          </a:p>
          <a:p>
            <a:endParaRPr lang="en-US" sz="2400" dirty="0" smtClean="0"/>
          </a:p>
          <a:p>
            <a:r>
              <a:rPr lang="en-US" sz="2400" dirty="0" smtClean="0"/>
              <a:t>Cholesterol, HDL</a:t>
            </a:r>
            <a:endParaRPr lang="en-US" sz="2400" dirty="0"/>
          </a:p>
          <a:p>
            <a:r>
              <a:rPr lang="en-US" sz="2400" dirty="0" smtClean="0"/>
              <a:t>LDL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GOP POD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Glycerol phosphate oxidase phenol 4 amino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antipyrene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peroxidase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Cholesterol oxidase phenol4 amino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antipyrene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peroxidase </a:t>
            </a:r>
          </a:p>
          <a:p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Friedwalds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formula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17632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Statistical analysis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589212" y="1825625"/>
            <a:ext cx="8915400" cy="4085597"/>
          </a:xfrm>
        </p:spPr>
        <p:txBody>
          <a:bodyPr/>
          <a:lstStyle/>
          <a:p>
            <a:r>
              <a:rPr lang="en-US" dirty="0" smtClean="0"/>
              <a:t>Allele frequency</a:t>
            </a:r>
            <a:endParaRPr lang="en-US" dirty="0"/>
          </a:p>
          <a:p>
            <a:r>
              <a:rPr lang="en-US" dirty="0" smtClean="0"/>
              <a:t>Continuous variables</a:t>
            </a:r>
            <a:endParaRPr lang="en-US" dirty="0"/>
          </a:p>
          <a:p>
            <a:r>
              <a:rPr lang="en-US" dirty="0" smtClean="0"/>
              <a:t>HWE was tested using the goodness of fit square test</a:t>
            </a:r>
          </a:p>
          <a:p>
            <a:r>
              <a:rPr lang="en-US" dirty="0" smtClean="0"/>
              <a:t>Odds ratio were calculated by logistic regression adjusting age</a:t>
            </a:r>
          </a:p>
          <a:p>
            <a:r>
              <a:rPr lang="en-US" dirty="0"/>
              <a:t> </a:t>
            </a:r>
            <a:r>
              <a:rPr lang="en-US" dirty="0" smtClean="0"/>
              <a:t>p value less than 0.001 was considered statistically significant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4294967295"/>
          </p:nvPr>
        </p:nvSpPr>
        <p:spPr>
          <a:xfrm>
            <a:off x="7010400" y="1825625"/>
            <a:ext cx="5181600" cy="4351338"/>
          </a:xfrm>
        </p:spPr>
        <p:txBody>
          <a:bodyPr/>
          <a:lstStyle/>
          <a:p>
            <a:r>
              <a:rPr lang="en-US" dirty="0" smtClean="0"/>
              <a:t>Chi square test</a:t>
            </a:r>
            <a:endParaRPr lang="en-US" dirty="0"/>
          </a:p>
          <a:p>
            <a:r>
              <a:rPr lang="en-US" dirty="0" smtClean="0"/>
              <a:t>Mann </a:t>
            </a:r>
            <a:r>
              <a:rPr lang="en-US" dirty="0" err="1" smtClean="0"/>
              <a:t>whitney</a:t>
            </a:r>
            <a:r>
              <a:rPr lang="en-US" dirty="0" smtClean="0"/>
              <a:t> test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36023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112</TotalTime>
  <Words>644</Words>
  <Application>Microsoft Office PowerPoint</Application>
  <PresentationFormat>Custom</PresentationFormat>
  <Paragraphs>76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Wisp</vt:lpstr>
      <vt:lpstr>Association between the TCF7L2(G/T) gene polymorphism and type 2 diabetes mellitus in a Cameroonian population</vt:lpstr>
      <vt:lpstr>Introduction </vt:lpstr>
      <vt:lpstr>Slide 3</vt:lpstr>
      <vt:lpstr>AIM</vt:lpstr>
      <vt:lpstr>Inclusion criteria</vt:lpstr>
      <vt:lpstr>Exclusion criteria </vt:lpstr>
      <vt:lpstr>Methods </vt:lpstr>
      <vt:lpstr>Biochemical assays &amp; molecular genotyping </vt:lpstr>
      <vt:lpstr>Statistical analysis</vt:lpstr>
      <vt:lpstr>Results </vt:lpstr>
      <vt:lpstr>Slide 11</vt:lpstr>
      <vt:lpstr>Slide 12</vt:lpstr>
      <vt:lpstr>Slide 13</vt:lpstr>
      <vt:lpstr>Slide 14</vt:lpstr>
      <vt:lpstr>Slide 15</vt:lpstr>
      <vt:lpstr>Discussion </vt:lpstr>
      <vt:lpstr>Slide 17</vt:lpstr>
      <vt:lpstr>Conclusion</vt:lpstr>
      <vt:lpstr>Limitation </vt:lpstr>
      <vt:lpstr>Reference </vt:lpstr>
      <vt:lpstr>Slide 21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Association between the TCF7L2(G/T) gene polymorphism and type 2 diabetes mellitus in a Cameroonian population</dc:title>
  <dc:creator>USER</dc:creator>
  <cp:lastModifiedBy>SMVMCH</cp:lastModifiedBy>
  <cp:revision>22</cp:revision>
  <dcterms:created xsi:type="dcterms:W3CDTF">2022-03-29T15:00:56Z</dcterms:created>
  <dcterms:modified xsi:type="dcterms:W3CDTF">2022-04-06T09:16:33Z</dcterms:modified>
</cp:coreProperties>
</file>